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52" r:id="rId3"/>
    <p:sldId id="273" r:id="rId4"/>
    <p:sldId id="279" r:id="rId5"/>
    <p:sldId id="274" r:id="rId6"/>
    <p:sldId id="275" r:id="rId7"/>
    <p:sldId id="306" r:id="rId8"/>
    <p:sldId id="282" r:id="rId9"/>
    <p:sldId id="287" r:id="rId10"/>
    <p:sldId id="277" r:id="rId11"/>
    <p:sldId id="304" r:id="rId12"/>
    <p:sldId id="305" r:id="rId13"/>
    <p:sldId id="278" r:id="rId14"/>
    <p:sldId id="263" r:id="rId15"/>
    <p:sldId id="284" r:id="rId16"/>
    <p:sldId id="285" r:id="rId17"/>
    <p:sldId id="286" r:id="rId18"/>
    <p:sldId id="342" r:id="rId19"/>
    <p:sldId id="288" r:id="rId20"/>
    <p:sldId id="295" r:id="rId21"/>
    <p:sldId id="341" r:id="rId22"/>
    <p:sldId id="299" r:id="rId23"/>
    <p:sldId id="302" r:id="rId24"/>
    <p:sldId id="303" r:id="rId25"/>
    <p:sldId id="300" r:id="rId26"/>
    <p:sldId id="353" r:id="rId27"/>
    <p:sldId id="317" r:id="rId28"/>
    <p:sldId id="324" r:id="rId29"/>
    <p:sldId id="319" r:id="rId30"/>
    <p:sldId id="318" r:id="rId31"/>
    <p:sldId id="293" r:id="rId32"/>
    <p:sldId id="298" r:id="rId33"/>
    <p:sldId id="316" r:id="rId34"/>
    <p:sldId id="354" r:id="rId35"/>
    <p:sldId id="325" r:id="rId36"/>
    <p:sldId id="326" r:id="rId37"/>
    <p:sldId id="328" r:id="rId38"/>
    <p:sldId id="329" r:id="rId39"/>
    <p:sldId id="330" r:id="rId40"/>
    <p:sldId id="331" r:id="rId41"/>
    <p:sldId id="343" r:id="rId42"/>
    <p:sldId id="265" r:id="rId43"/>
    <p:sldId id="327" r:id="rId44"/>
    <p:sldId id="338" r:id="rId45"/>
    <p:sldId id="337" r:id="rId46"/>
    <p:sldId id="332" r:id="rId47"/>
    <p:sldId id="333" r:id="rId48"/>
    <p:sldId id="336" r:id="rId49"/>
    <p:sldId id="266" r:id="rId50"/>
    <p:sldId id="270" r:id="rId51"/>
    <p:sldId id="414" r:id="rId52"/>
    <p:sldId id="463" r:id="rId53"/>
    <p:sldId id="345" r:id="rId54"/>
    <p:sldId id="344" r:id="rId55"/>
    <p:sldId id="346" r:id="rId56"/>
    <p:sldId id="268" r:id="rId57"/>
    <p:sldId id="260" r:id="rId58"/>
    <p:sldId id="340" r:id="rId59"/>
    <p:sldId id="339" r:id="rId60"/>
    <p:sldId id="313" r:id="rId61"/>
    <p:sldId id="312" r:id="rId62"/>
    <p:sldId id="416" r:id="rId63"/>
    <p:sldId id="418" r:id="rId64"/>
    <p:sldId id="465" r:id="rId65"/>
    <p:sldId id="309" r:id="rId66"/>
    <p:sldId id="400" r:id="rId67"/>
    <p:sldId id="308" r:id="rId68"/>
    <p:sldId id="291" r:id="rId69"/>
    <p:sldId id="310" r:id="rId70"/>
    <p:sldId id="311" r:id="rId71"/>
    <p:sldId id="347" r:id="rId72"/>
    <p:sldId id="350" r:id="rId73"/>
    <p:sldId id="280" r:id="rId74"/>
    <p:sldId id="464" r:id="rId75"/>
    <p:sldId id="355" r:id="rId76"/>
    <p:sldId id="407" r:id="rId77"/>
    <p:sldId id="370" r:id="rId78"/>
    <p:sldId id="369" r:id="rId79"/>
    <p:sldId id="410" r:id="rId80"/>
    <p:sldId id="458" r:id="rId81"/>
    <p:sldId id="459" r:id="rId82"/>
    <p:sldId id="460" r:id="rId83"/>
    <p:sldId id="461" r:id="rId84"/>
    <p:sldId id="456" r:id="rId85"/>
    <p:sldId id="348" r:id="rId86"/>
    <p:sldId id="462" r:id="rId87"/>
    <p:sldId id="289" r:id="rId88"/>
    <p:sldId id="349" r:id="rId89"/>
    <p:sldId id="351" r:id="rId9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8E56C-57BE-4F11-BA8D-71AF8F38EFED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0F9C9-4CE1-4212-83A1-04E2305E8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8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bildplatzhalter 1">
            <a:extLst>
              <a:ext uri="{FF2B5EF4-FFF2-40B4-BE49-F238E27FC236}">
                <a16:creationId xmlns:a16="http://schemas.microsoft.com/office/drawing/2014/main" id="{9CE64049-67CF-4816-AFF6-538B1C7F1F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izenplatzhalter 2">
            <a:extLst>
              <a:ext uri="{FF2B5EF4-FFF2-40B4-BE49-F238E27FC236}">
                <a16:creationId xmlns:a16="http://schemas.microsoft.com/office/drawing/2014/main" id="{41E3A1D1-4965-4F45-8CB8-5F6F4A671E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5124" name="Foliennummernplatzhalter 3">
            <a:extLst>
              <a:ext uri="{FF2B5EF4-FFF2-40B4-BE49-F238E27FC236}">
                <a16:creationId xmlns:a16="http://schemas.microsoft.com/office/drawing/2014/main" id="{B774B18E-51B7-4668-9711-6CF7B35BD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A68480-C3BE-4184-8A42-C78E925D3E6D}" type="slidenum">
              <a:rPr lang="de-DE" altLang="de-DE">
                <a:latin typeface="Calibri" panose="020F0502020204030204" pitchFamily="34" charset="0"/>
              </a:rPr>
              <a:pPr/>
              <a:t>42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2C57A-7911-4597-A091-9269913C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712AC0-16AB-434F-AC1D-1DA126932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6D0E4B-612B-4C94-B093-3E0BBD09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86F8A-6E81-430B-AD63-CFE418B0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4035C-F71B-44CC-9D46-68CD6985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93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3491C-A187-4A66-B67C-7F4CD74C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7D433B-A3F3-4BFD-990C-0B8B8A18B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2DC495-9BAC-47A4-8079-645A5B6F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321A4F-6F3E-4912-8586-5DBD8AFC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56432-98A2-4845-A4CB-46054EBE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6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895F76-264A-4D33-B01F-B6EEEDE72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7863D0-B653-45F0-B576-5B99CDB4B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1ECE76-352C-4E39-AA53-8B4D7BBE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B3DD70-6A54-49BB-8075-DC8F6C4D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734D8-1468-4A29-8880-FE4F8D25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89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E3FD8-DB42-412A-A339-692D13EF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7A604-1B0F-4707-A5C9-24E3DB57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D5A285-82A3-4BB2-BA17-E2FF007B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4025DD-E2BC-46C2-B840-0C7448FF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49888-7CDB-4CB4-9F85-D1E800CB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14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E0026-A5EA-429A-B731-54C0178C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F619E6-30F5-40FB-A10D-07C2C5127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C9E75A-B366-480F-BE4D-FE59BC75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EA5E73-77EE-4692-A433-6D2164A9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0F17B3-0AC2-48E0-BC2D-FA49A646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05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826A4-BCD0-4E23-A5B4-85046E57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73B49-269C-4DDF-8B49-F707EDA54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E18347-E872-48BF-BE94-F6D0BC328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581A34-8A39-417B-B776-45800D72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24CEC9-123C-4B52-AE35-68CA5FCE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475288-E385-4B66-BA79-54ADDEEB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80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45A4F-BDCC-4695-83B0-A2D7018F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061AFD-7E48-4FF2-9A54-893914D7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C0D81A-0BCD-4E29-A5C4-D781A31C7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D6134B-0BCB-4C71-A6FB-3574D9F98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96B52C-DA0F-4E83-A639-07AB39072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F9F04F-7EB1-4C39-A4CA-A25472CF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8E164C-1C37-4901-ABB0-44FF99E4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9D205B-A6B9-47AD-A264-137CFD4B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71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D499-FCBD-4651-9930-4B77D987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DEC9F0-51F4-46CB-B57A-0FEE67EE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698D86-E994-47C6-B42F-DFD00297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24AFE-AFBE-4214-B7D0-4EFDA168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E88900-956B-4067-A308-5C791B67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9BA19E-D96C-4757-AB43-5F549643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1E8FBA-276D-4159-BE02-049529CC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0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4A139-22F7-466E-9E46-86E88DBA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FB1A6D-B472-41F7-92DE-D02B05CE4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AC25C7-4248-4CFC-976A-6E759F9FF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0D8943-053C-4DC5-BAA0-5A2BF374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8A555-6982-43D6-8F70-4CF5511F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5E7EF9-587F-4233-8F60-39B1BE16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34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27606-8BC5-4AC6-88BD-30798F10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8817DA-E046-4F13-BC43-071816C94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123B1A-810A-46C2-8C31-D734D99C5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934BDD-FDF9-4FC7-AA35-E61CAEB0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E4285-48D9-4A9A-8CE0-5FC28CAB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216B15-4B7C-4D04-9E17-085ACDF4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67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7D1AEE-2A30-462E-80BC-A6A6B7B7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8DD9D0-D384-4259-A168-D322200E8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77CBCF-F5EA-4CFA-A0BD-49257C231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CBFED-D0A1-4122-81DD-5F4F58E6D0FB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CE904-DABB-4783-A509-3EADDA9B4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4C6DD-96D0-4A90-BE87-8A04CF1D1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2B16F-AAF6-4E7B-8509-04BF1D4D13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24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Dokumente%20und%20Einstellungen\Ernst%20Steudle\Eigene%20Dateien\Lehre\AQP-movie1.mpg" TargetMode="External"/><Relationship Id="rId1" Type="http://schemas.microsoft.com/office/2007/relationships/media" Target="file:///C:\Dokumente%20und%20Einstellungen\Ernst%20Steudle\Eigene%20Dateien\Lehre\AQP-movie1.mpg" TargetMode="External"/><Relationship Id="rId5" Type="http://schemas.openxmlformats.org/officeDocument/2006/relationships/image" Target="../media/image28.wmf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9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2990E-CB63-4B10-ABA2-C71EABBE0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Plant </a:t>
            </a:r>
            <a:r>
              <a:rPr lang="de-DE" sz="4400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400" dirty="0" err="1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endParaRPr 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7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1">
            <a:extLst>
              <a:ext uri="{FF2B5EF4-FFF2-40B4-BE49-F238E27FC236}">
                <a16:creationId xmlns:a16="http://schemas.microsoft.com/office/drawing/2014/main" id="{C347546F-E648-4578-BD69-C40D5AFD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64" y="404813"/>
            <a:ext cx="1743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/>
              <a:t>Ψ</a:t>
            </a:r>
            <a:r>
              <a:rPr lang="de-DE" altLang="de-DE" sz="2400"/>
              <a:t> = </a:t>
            </a:r>
            <a:r>
              <a:rPr lang="el-GR" altLang="de-DE" sz="2400"/>
              <a:t>Ψ</a:t>
            </a:r>
            <a:r>
              <a:rPr lang="de-DE" altLang="de-DE" sz="2400"/>
              <a:t>p + </a:t>
            </a:r>
            <a:r>
              <a:rPr lang="el-GR" altLang="de-DE" sz="2400"/>
              <a:t>Ψ</a:t>
            </a:r>
            <a:r>
              <a:rPr lang="de-DE" altLang="de-DE" sz="2400"/>
              <a:t>s</a:t>
            </a:r>
          </a:p>
        </p:txBody>
      </p:sp>
      <p:grpSp>
        <p:nvGrpSpPr>
          <p:cNvPr id="22531" name="Gruppieren 11">
            <a:extLst>
              <a:ext uri="{FF2B5EF4-FFF2-40B4-BE49-F238E27FC236}">
                <a16:creationId xmlns:a16="http://schemas.microsoft.com/office/drawing/2014/main" id="{B5151A03-8D68-4673-9E02-E69106FCC64D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708275"/>
            <a:ext cx="7632700" cy="1296988"/>
            <a:chOff x="827584" y="2708920"/>
            <a:chExt cx="7632848" cy="1296144"/>
          </a:xfrm>
        </p:grpSpPr>
        <p:sp>
          <p:nvSpPr>
            <p:cNvPr id="22538" name="Textfeld 2">
              <a:extLst>
                <a:ext uri="{FF2B5EF4-FFF2-40B4-BE49-F238E27FC236}">
                  <a16:creationId xmlns:a16="http://schemas.microsoft.com/office/drawing/2014/main" id="{3744E975-CA84-4483-92EC-87FBB9D5C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584" y="2708920"/>
              <a:ext cx="76328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Wasseraufnahme in die Zelle erfolgt solange bis der Gegendruck der Zellwand den Osmotischen Druck gerade kompensiert:</a:t>
              </a:r>
            </a:p>
          </p:txBody>
        </p:sp>
        <p:sp>
          <p:nvSpPr>
            <p:cNvPr id="22539" name="Rechteck 3">
              <a:extLst>
                <a:ext uri="{FF2B5EF4-FFF2-40B4-BE49-F238E27FC236}">
                  <a16:creationId xmlns:a16="http://schemas.microsoft.com/office/drawing/2014/main" id="{F57F59E1-EB3F-4A92-9A63-AF21CA1CA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272" y="3543399"/>
              <a:ext cx="13147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 sz="2400"/>
                <a:t>Ψ</a:t>
              </a:r>
              <a:r>
                <a:rPr lang="de-DE" altLang="de-DE" sz="2400"/>
                <a:t>p = -</a:t>
              </a:r>
              <a:r>
                <a:rPr lang="el-GR" altLang="de-DE" sz="2400"/>
                <a:t>Ψ</a:t>
              </a:r>
              <a:r>
                <a:rPr lang="de-DE" altLang="de-DE" sz="2400"/>
                <a:t>s</a:t>
              </a: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52496566-06F3-46CD-97E3-565EE1A00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4119563"/>
            <a:ext cx="862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/>
              <a:t>Ψ</a:t>
            </a:r>
            <a:r>
              <a:rPr lang="de-DE" altLang="de-DE" sz="2400"/>
              <a:t> = 0</a:t>
            </a:r>
          </a:p>
        </p:txBody>
      </p:sp>
      <p:sp>
        <p:nvSpPr>
          <p:cNvPr id="22533" name="Rechteck 6">
            <a:extLst>
              <a:ext uri="{FF2B5EF4-FFF2-40B4-BE49-F238E27FC236}">
                <a16:creationId xmlns:a16="http://schemas.microsoft.com/office/drawing/2014/main" id="{C1492C6D-A51C-4ED5-B73A-BB319095A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1012825"/>
            <a:ext cx="4737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 = Druckpotential + Osmotisches Potential</a:t>
            </a:r>
          </a:p>
        </p:txBody>
      </p:sp>
      <p:grpSp>
        <p:nvGrpSpPr>
          <p:cNvPr id="22534" name="Gruppieren 9">
            <a:extLst>
              <a:ext uri="{FF2B5EF4-FFF2-40B4-BE49-F238E27FC236}">
                <a16:creationId xmlns:a16="http://schemas.microsoft.com/office/drawing/2014/main" id="{B4B066A0-5AC9-451F-934E-3C8531A156E7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1700214"/>
            <a:ext cx="2690812" cy="369887"/>
            <a:chOff x="3347864" y="1403484"/>
            <a:chExt cx="2691420" cy="369332"/>
          </a:xfrm>
        </p:grpSpPr>
        <p:sp>
          <p:nvSpPr>
            <p:cNvPr id="22536" name="Textfeld 7">
              <a:extLst>
                <a:ext uri="{FF2B5EF4-FFF2-40B4-BE49-F238E27FC236}">
                  <a16:creationId xmlns:a16="http://schemas.microsoft.com/office/drawing/2014/main" id="{F983CDE4-B70E-4FB9-B5E1-AF199890C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864" y="1403484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(+)</a:t>
              </a:r>
            </a:p>
          </p:txBody>
        </p:sp>
        <p:sp>
          <p:nvSpPr>
            <p:cNvPr id="22537" name="Textfeld 8">
              <a:extLst>
                <a:ext uri="{FF2B5EF4-FFF2-40B4-BE49-F238E27FC236}">
                  <a16:creationId xmlns:a16="http://schemas.microsoft.com/office/drawing/2014/main" id="{7579EDE5-58A5-4754-BFAF-05C67CE7C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3022" y="1403484"/>
              <a:ext cx="396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(-)</a:t>
              </a:r>
            </a:p>
          </p:txBody>
        </p:sp>
      </p:grpSp>
      <p:sp>
        <p:nvSpPr>
          <p:cNvPr id="22535" name="Textfeld 10">
            <a:extLst>
              <a:ext uri="{FF2B5EF4-FFF2-40B4-BE49-F238E27FC236}">
                <a16:creationId xmlns:a16="http://schemas.microsoft.com/office/drawing/2014/main" id="{744DD2FE-C47C-4A32-9060-803B44D74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1341438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[= Turgor]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hteck 1">
            <a:extLst>
              <a:ext uri="{FF2B5EF4-FFF2-40B4-BE49-F238E27FC236}">
                <a16:creationId xmlns:a16="http://schemas.microsoft.com/office/drawing/2014/main" id="{6C1FDBBF-F75F-4FCC-9E90-96FBEB937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076" y="620713"/>
            <a:ext cx="1825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/>
              <a:t>Ψ</a:t>
            </a:r>
            <a:r>
              <a:rPr lang="de-DE" altLang="de-DE" sz="2400"/>
              <a:t> = </a:t>
            </a:r>
            <a:r>
              <a:rPr lang="el-GR" altLang="de-DE" sz="2400"/>
              <a:t>Ψ</a:t>
            </a:r>
            <a:r>
              <a:rPr lang="de-DE" altLang="de-DE" sz="2400"/>
              <a:t>m + </a:t>
            </a:r>
            <a:r>
              <a:rPr lang="el-GR" altLang="de-DE" sz="2400"/>
              <a:t>Ψ</a:t>
            </a:r>
            <a:r>
              <a:rPr lang="de-DE" altLang="de-DE" sz="2400"/>
              <a:t>s</a:t>
            </a:r>
          </a:p>
        </p:txBody>
      </p:sp>
      <p:sp>
        <p:nvSpPr>
          <p:cNvPr id="17411" name="Textfeld 2">
            <a:extLst>
              <a:ext uri="{FF2B5EF4-FFF2-40B4-BE49-F238E27FC236}">
                <a16:creationId xmlns:a16="http://schemas.microsoft.com/office/drawing/2014/main" id="{7EEF9F1F-E108-4C75-AA27-BBB46505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260350"/>
            <a:ext cx="2577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 dirty="0"/>
              <a:t>Bodenwasserpotential</a:t>
            </a:r>
          </a:p>
        </p:txBody>
      </p:sp>
      <p:sp>
        <p:nvSpPr>
          <p:cNvPr id="17412" name="Textfeld 3">
            <a:extLst>
              <a:ext uri="{FF2B5EF4-FFF2-40B4-BE49-F238E27FC236}">
                <a16:creationId xmlns:a16="http://schemas.microsoft.com/office/drawing/2014/main" id="{85A7F681-E016-4A21-AA58-70C04D268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341438"/>
            <a:ext cx="2887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s: relevant in Salzböden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448A3B2-2EB7-42C8-962D-D8C56641E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5045076"/>
            <a:ext cx="3763962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400"/>
              <a:t>Nicht salzige Böden: </a:t>
            </a:r>
            <a:r>
              <a:rPr lang="el-GR" altLang="de-DE" sz="2400"/>
              <a:t>Ψ</a:t>
            </a:r>
            <a:r>
              <a:rPr lang="de-DE" altLang="de-DE" sz="2400"/>
              <a:t> ≈</a:t>
            </a:r>
            <a:r>
              <a:rPr lang="el-GR" altLang="de-DE" sz="2400"/>
              <a:t> Ψ</a:t>
            </a:r>
            <a:r>
              <a:rPr lang="de-DE" altLang="de-DE" sz="2400"/>
              <a:t>m</a:t>
            </a:r>
          </a:p>
        </p:txBody>
      </p:sp>
      <p:pic>
        <p:nvPicPr>
          <p:cNvPr id="17414" name="Picture 3">
            <a:extLst>
              <a:ext uri="{FF2B5EF4-FFF2-40B4-BE49-F238E27FC236}">
                <a16:creationId xmlns:a16="http://schemas.microsoft.com/office/drawing/2014/main" id="{B0817BFA-EFDD-4418-9EC1-068054AE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8301" y="1125539"/>
            <a:ext cx="4581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pp04020">
            <a:extLst>
              <a:ext uri="{FF2B5EF4-FFF2-40B4-BE49-F238E27FC236}">
                <a16:creationId xmlns:a16="http://schemas.microsoft.com/office/drawing/2014/main" id="{44F7167D-434A-4D12-AA62-C27263732F3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5" y="549275"/>
            <a:ext cx="4495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3B17EE5-E9B5-47EA-97E3-2022334FB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844675"/>
            <a:ext cx="37449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 b="1"/>
              <a:t>Ψ</a:t>
            </a:r>
            <a:r>
              <a:rPr lang="de-DE" altLang="de-DE" sz="2000" b="1"/>
              <a:t>m (Matrixpotential)</a:t>
            </a:r>
          </a:p>
          <a:p>
            <a:r>
              <a:rPr lang="de-DE" altLang="de-DE" sz="2000"/>
              <a:t>wird bestimmt durch die Adhäsion des Wassers an Bodenpartikeln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68433578-B9F5-4B32-91A2-827C74432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6" y="3173413"/>
            <a:ext cx="1743075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pF = log (- </a:t>
            </a:r>
            <a:r>
              <a:rPr lang="el-GR" altLang="de-DE" sz="2000"/>
              <a:t>Ψ</a:t>
            </a:r>
            <a:r>
              <a:rPr lang="de-DE" altLang="de-DE" sz="2000"/>
              <a:t>m)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5C36BD-A10E-4AC9-B22E-28BC3D864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071938"/>
            <a:ext cx="19977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pF 1: naß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pF 2: feucht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pF 3: frisch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pF 4: trocken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pF 5: sehr trocken</a:t>
            </a:r>
          </a:p>
        </p:txBody>
      </p:sp>
    </p:spTree>
    <p:extLst>
      <p:ext uri="{BB962C8B-B14F-4D97-AF65-F5344CB8AC3E}">
        <p14:creationId xmlns:p14="http://schemas.microsoft.com/office/powerpoint/2010/main" val="29084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feld 2">
            <a:extLst>
              <a:ext uri="{FF2B5EF4-FFF2-40B4-BE49-F238E27FC236}">
                <a16:creationId xmlns:a16="http://schemas.microsoft.com/office/drawing/2014/main" id="{A48978E3-03C9-4490-A7B4-56C73A46E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4" y="188913"/>
            <a:ext cx="3512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400" b="1" dirty="0"/>
              <a:t>Höfler-Zustandsdiagramm</a:t>
            </a:r>
          </a:p>
        </p:txBody>
      </p:sp>
      <p:sp>
        <p:nvSpPr>
          <p:cNvPr id="23555" name="Textfeld 3">
            <a:extLst>
              <a:ext uri="{FF2B5EF4-FFF2-40B4-BE49-F238E27FC236}">
                <a16:creationId xmlns:a16="http://schemas.microsoft.com/office/drawing/2014/main" id="{2E1D097D-083B-4842-BD86-1286D9B78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6300788"/>
            <a:ext cx="1936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nach Höfler (1920)</a:t>
            </a:r>
          </a:p>
        </p:txBody>
      </p:sp>
      <p:grpSp>
        <p:nvGrpSpPr>
          <p:cNvPr id="23556" name="Gruppieren 6">
            <a:extLst>
              <a:ext uri="{FF2B5EF4-FFF2-40B4-BE49-F238E27FC236}">
                <a16:creationId xmlns:a16="http://schemas.microsoft.com/office/drawing/2014/main" id="{23D2CDDC-B6E8-4D85-AC92-BE188600856B}"/>
              </a:ext>
            </a:extLst>
          </p:cNvPr>
          <p:cNvGrpSpPr>
            <a:grpSpLocks/>
          </p:cNvGrpSpPr>
          <p:nvPr/>
        </p:nvGrpSpPr>
        <p:grpSpPr bwMode="auto">
          <a:xfrm>
            <a:off x="1762125" y="579439"/>
            <a:ext cx="5486400" cy="5513387"/>
            <a:chOff x="1905000" y="579683"/>
            <a:chExt cx="5486400" cy="5513613"/>
          </a:xfrm>
        </p:grpSpPr>
        <p:pic>
          <p:nvPicPr>
            <p:cNvPr id="23558" name="Picture 2" descr="D:\chenlifen20002\221102\Image21.jpg">
              <a:extLst>
                <a:ext uri="{FF2B5EF4-FFF2-40B4-BE49-F238E27FC236}">
                  <a16:creationId xmlns:a16="http://schemas.microsoft.com/office/drawing/2014/main" id="{3D12056C-775C-4544-A5AE-A5123BF3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lum contras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579683"/>
              <a:ext cx="5486400" cy="551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9" name="Textfeld 4">
              <a:extLst>
                <a:ext uri="{FF2B5EF4-FFF2-40B4-BE49-F238E27FC236}">
                  <a16:creationId xmlns:a16="http://schemas.microsoft.com/office/drawing/2014/main" id="{E11159AE-3694-4E66-B9B9-EB84A4972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217" y="1290246"/>
              <a:ext cx="48122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 sz="1600">
                  <a:solidFill>
                    <a:srgbClr val="FF0000"/>
                  </a:solidFill>
                </a:rPr>
                <a:t>-</a:t>
              </a:r>
              <a:r>
                <a:rPr lang="el-GR" altLang="de-DE" sz="1600">
                  <a:solidFill>
                    <a:srgbClr val="FF0000"/>
                  </a:solidFill>
                </a:rPr>
                <a:t>Ψ</a:t>
              </a:r>
              <a:r>
                <a:rPr lang="de-DE" altLang="de-DE" sz="1600">
                  <a:solidFill>
                    <a:srgbClr val="FF0000"/>
                  </a:solidFill>
                </a:rPr>
                <a:t>s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33C14E6F-CE91-4843-8450-DC5FD3D7A101}"/>
              </a:ext>
            </a:extLst>
          </p:cNvPr>
          <p:cNvSpPr txBox="1"/>
          <p:nvPr/>
        </p:nvSpPr>
        <p:spPr>
          <a:xfrm>
            <a:off x="7608888" y="1844675"/>
            <a:ext cx="2698750" cy="10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/>
              <a:t>Je schlechter die Zelle mit Wasser versorgt ist, desto niedriger wird </a:t>
            </a:r>
            <a:r>
              <a:rPr lang="el-GR" sz="2000" dirty="0"/>
              <a:t>Ψ</a:t>
            </a:r>
            <a:r>
              <a:rPr lang="de-DE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igure 4-08a.jpg                                               00002B9CArt                            BB1CF510:">
            <a:extLst>
              <a:ext uri="{FF2B5EF4-FFF2-40B4-BE49-F238E27FC236}">
                <a16:creationId xmlns:a16="http://schemas.microsoft.com/office/drawing/2014/main" id="{FA716E33-C5D1-4449-A877-3FC10702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85" y="162717"/>
            <a:ext cx="4576763" cy="65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4-08b.jpg                                               00002B9CArt                            BB1CF510:">
            <a:extLst>
              <a:ext uri="{FF2B5EF4-FFF2-40B4-BE49-F238E27FC236}">
                <a16:creationId xmlns:a16="http://schemas.microsoft.com/office/drawing/2014/main" id="{1E512E5F-D4A9-4F49-A9CB-926AEA26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1465" y="162716"/>
            <a:ext cx="4662488" cy="65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5FA3E51-6661-4973-8036-D9C54C004B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953" y="282474"/>
            <a:ext cx="1749704" cy="6462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>
            <a:extLst>
              <a:ext uri="{FF2B5EF4-FFF2-40B4-BE49-F238E27FC236}">
                <a16:creationId xmlns:a16="http://schemas.microsoft.com/office/drawing/2014/main" id="{5C13AB80-E7C8-4C56-A5B9-F6EDDABC1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1196975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000">
                <a:sym typeface="Symbol" panose="05050102010706020507" pitchFamily="18" charset="2"/>
              </a:rPr>
              <a:t></a:t>
            </a:r>
            <a:r>
              <a:rPr lang="en-US" altLang="zh-TW" sz="2000">
                <a:sym typeface="Symbol" panose="05050102010706020507" pitchFamily="18" charset="2"/>
              </a:rPr>
              <a:t> = 0 MPa</a:t>
            </a:r>
            <a:endParaRPr lang="en-US" altLang="zh-TW" sz="2000"/>
          </a:p>
        </p:txBody>
      </p:sp>
      <p:sp>
        <p:nvSpPr>
          <p:cNvPr id="26627" name="Text Box 5">
            <a:extLst>
              <a:ext uri="{FF2B5EF4-FFF2-40B4-BE49-F238E27FC236}">
                <a16:creationId xmlns:a16="http://schemas.microsoft.com/office/drawing/2014/main" id="{E329FAE7-0CFE-4EAE-815E-D4745229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3" y="1196975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/>
              <a:t>Reines Wasser</a:t>
            </a:r>
          </a:p>
        </p:txBody>
      </p:sp>
      <p:sp>
        <p:nvSpPr>
          <p:cNvPr id="26628" name="Text Box 8">
            <a:extLst>
              <a:ext uri="{FF2B5EF4-FFF2-40B4-BE49-F238E27FC236}">
                <a16:creationId xmlns:a16="http://schemas.microsoft.com/office/drawing/2014/main" id="{936F3884-D45F-467B-B123-E7E604E14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2092325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000">
                <a:sym typeface="Symbol" panose="05050102010706020507" pitchFamily="18" charset="2"/>
              </a:rPr>
              <a:t></a:t>
            </a:r>
            <a:r>
              <a:rPr lang="en-US" altLang="zh-TW" sz="2000" baseline="-25000">
                <a:sym typeface="Symbol" panose="05050102010706020507" pitchFamily="18" charset="2"/>
              </a:rPr>
              <a:t>  </a:t>
            </a:r>
            <a:r>
              <a:rPr lang="en-US" altLang="zh-TW" sz="2000">
                <a:sym typeface="Symbol" panose="05050102010706020507" pitchFamily="18" charset="2"/>
              </a:rPr>
              <a:t>= 0  bis  -1 MPa</a:t>
            </a:r>
            <a:endParaRPr lang="en-US" altLang="zh-TW" sz="2000"/>
          </a:p>
        </p:txBody>
      </p:sp>
      <p:sp>
        <p:nvSpPr>
          <p:cNvPr id="26629" name="Text Box 9">
            <a:extLst>
              <a:ext uri="{FF2B5EF4-FFF2-40B4-BE49-F238E27FC236}">
                <a16:creationId xmlns:a16="http://schemas.microsoft.com/office/drawing/2014/main" id="{225F9249-AD9E-4EDC-BED6-F286079F1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4" y="2092325"/>
            <a:ext cx="4090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/>
              <a:t>Pflanze gut wasserversorgt</a:t>
            </a:r>
          </a:p>
        </p:txBody>
      </p:sp>
      <p:sp>
        <p:nvSpPr>
          <p:cNvPr id="26630" name="Text Box 10">
            <a:extLst>
              <a:ext uri="{FF2B5EF4-FFF2-40B4-BE49-F238E27FC236}">
                <a16:creationId xmlns:a16="http://schemas.microsoft.com/office/drawing/2014/main" id="{782E0BEE-B2C0-4A5D-A400-7A8387397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716338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000">
                <a:sym typeface="Symbol" panose="05050102010706020507" pitchFamily="18" charset="2"/>
              </a:rPr>
              <a:t></a:t>
            </a:r>
            <a:r>
              <a:rPr lang="en-US" altLang="zh-TW" sz="2000">
                <a:sym typeface="Symbol" panose="05050102010706020507" pitchFamily="18" charset="2"/>
              </a:rPr>
              <a:t> &lt; -2 MPa</a:t>
            </a:r>
            <a:endParaRPr lang="en-US" altLang="zh-TW" sz="2000"/>
          </a:p>
        </p:txBody>
      </p:sp>
      <p:sp>
        <p:nvSpPr>
          <p:cNvPr id="26631" name="Text Box 12">
            <a:extLst>
              <a:ext uri="{FF2B5EF4-FFF2-40B4-BE49-F238E27FC236}">
                <a16:creationId xmlns:a16="http://schemas.microsoft.com/office/drawing/2014/main" id="{81364461-7881-4828-B799-4D54AAA6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29972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000">
                <a:sym typeface="Symbol" panose="05050102010706020507" pitchFamily="18" charset="2"/>
              </a:rPr>
              <a:t></a:t>
            </a:r>
            <a:r>
              <a:rPr lang="en-US" altLang="zh-TW" sz="2000" baseline="-25000">
                <a:sym typeface="Symbol" panose="05050102010706020507" pitchFamily="18" charset="2"/>
              </a:rPr>
              <a:t>  </a:t>
            </a:r>
            <a:r>
              <a:rPr lang="en-US" altLang="zh-TW" sz="2000">
                <a:sym typeface="Symbol" panose="05050102010706020507" pitchFamily="18" charset="2"/>
              </a:rPr>
              <a:t>= -1 bis  -2 MPa</a:t>
            </a:r>
            <a:endParaRPr lang="en-US" altLang="zh-TW" sz="2000"/>
          </a:p>
        </p:txBody>
      </p:sp>
      <p:sp>
        <p:nvSpPr>
          <p:cNvPr id="26632" name="Text Box 9">
            <a:extLst>
              <a:ext uri="{FF2B5EF4-FFF2-40B4-BE49-F238E27FC236}">
                <a16:creationId xmlns:a16="http://schemas.microsoft.com/office/drawing/2014/main" id="{45F796FA-9215-427F-B78A-A98D920E3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4" y="2957513"/>
            <a:ext cx="4090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/>
              <a:t>Leichter Trockenstreß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A4D71AAF-AD51-441B-9A53-0FE11A81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64" y="3676650"/>
            <a:ext cx="4090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/>
              <a:t>Starker Trockenstreß</a:t>
            </a:r>
          </a:p>
        </p:txBody>
      </p:sp>
      <p:sp>
        <p:nvSpPr>
          <p:cNvPr id="26634" name="Textfeld 15">
            <a:extLst>
              <a:ext uri="{FF2B5EF4-FFF2-40B4-BE49-F238E27FC236}">
                <a16:creationId xmlns:a16="http://schemas.microsoft.com/office/drawing/2014/main" id="{DEF3BA52-D306-46E1-82C2-EF2D4882F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6" y="333376"/>
            <a:ext cx="5903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400"/>
              <a:t>Größenordnungen für Wasserpotential-Werte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feld 2">
            <a:extLst>
              <a:ext uri="{FF2B5EF4-FFF2-40B4-BE49-F238E27FC236}">
                <a16:creationId xmlns:a16="http://schemas.microsoft.com/office/drawing/2014/main" id="{1734B60B-DA00-4A79-AFBF-AF3BD23A2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333375"/>
            <a:ext cx="7608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Messung von </a:t>
            </a:r>
            <a:r>
              <a:rPr lang="el-GR" altLang="de-DE" sz="2000"/>
              <a:t>Ψ</a:t>
            </a:r>
            <a:r>
              <a:rPr lang="de-DE" altLang="de-DE" sz="2000"/>
              <a:t> in der Scholander-Druckkammer („Scholander-Bombe“)</a:t>
            </a:r>
          </a:p>
        </p:txBody>
      </p:sp>
      <p:pic>
        <p:nvPicPr>
          <p:cNvPr id="27651" name="Picture 15" descr="scholander">
            <a:extLst>
              <a:ext uri="{FF2B5EF4-FFF2-40B4-BE49-F238E27FC236}">
                <a16:creationId xmlns:a16="http://schemas.microsoft.com/office/drawing/2014/main" id="{C68DF351-7EED-41DA-BF16-45301C82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113" y="1557338"/>
            <a:ext cx="716280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C94B080B-7A41-494B-BFF2-675A6268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57245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8" descr="DSC00657">
            <a:extLst>
              <a:ext uri="{FF2B5EF4-FFF2-40B4-BE49-F238E27FC236}">
                <a16:creationId xmlns:a16="http://schemas.microsoft.com/office/drawing/2014/main" id="{E94EDF5D-D919-4403-9C3C-F4DFAEEB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4064" y="3644901"/>
            <a:ext cx="32035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PV 20050722 Larix2_00">
            <a:extLst>
              <a:ext uri="{FF2B5EF4-FFF2-40B4-BE49-F238E27FC236}">
                <a16:creationId xmlns:a16="http://schemas.microsoft.com/office/drawing/2014/main" id="{E6FC212E-FCEA-40B3-9825-94CC4B85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196975"/>
            <a:ext cx="59658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feld 2">
            <a:extLst>
              <a:ext uri="{FF2B5EF4-FFF2-40B4-BE49-F238E27FC236}">
                <a16:creationId xmlns:a16="http://schemas.microsoft.com/office/drawing/2014/main" id="{5594E9F4-9144-4434-940E-652F1AE08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333375"/>
            <a:ext cx="2478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Druck-Volumen-Kurve</a:t>
            </a:r>
          </a:p>
        </p:txBody>
      </p:sp>
      <p:grpSp>
        <p:nvGrpSpPr>
          <p:cNvPr id="2" name="Gruppieren 7">
            <a:extLst>
              <a:ext uri="{FF2B5EF4-FFF2-40B4-BE49-F238E27FC236}">
                <a16:creationId xmlns:a16="http://schemas.microsoft.com/office/drawing/2014/main" id="{0DAE4A2F-D4A6-41EB-924B-C141771373EA}"/>
              </a:ext>
            </a:extLst>
          </p:cNvPr>
          <p:cNvGrpSpPr>
            <a:grpSpLocks/>
          </p:cNvGrpSpPr>
          <p:nvPr/>
        </p:nvGrpSpPr>
        <p:grpSpPr bwMode="auto">
          <a:xfrm>
            <a:off x="6883400" y="2711451"/>
            <a:ext cx="1835150" cy="1882775"/>
            <a:chOff x="5358822" y="2710661"/>
            <a:chExt cx="1835000" cy="188334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87EDC63-533D-4673-9B95-B49E9CA13494}"/>
                </a:ext>
              </a:extLst>
            </p:cNvPr>
            <p:cNvSpPr/>
            <p:nvPr/>
          </p:nvSpPr>
          <p:spPr>
            <a:xfrm>
              <a:off x="5358822" y="4306583"/>
              <a:ext cx="287315" cy="2874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9719" name="Textfeld 4">
              <a:extLst>
                <a:ext uri="{FF2B5EF4-FFF2-40B4-BE49-F238E27FC236}">
                  <a16:creationId xmlns:a16="http://schemas.microsoft.com/office/drawing/2014/main" id="{C7160D26-FEA5-4C76-A7BA-725C7AC63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8104" y="2710661"/>
              <a:ext cx="168571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>
                  <a:solidFill>
                    <a:srgbClr val="FF0000"/>
                  </a:solidFill>
                </a:rPr>
                <a:t>Turgornullpunkt</a:t>
              </a:r>
            </a:p>
            <a:p>
              <a:r>
                <a:rPr lang="de-DE" altLang="de-DE">
                  <a:solidFill>
                    <a:srgbClr val="FF0000"/>
                  </a:solidFill>
                </a:rPr>
                <a:t>(</a:t>
              </a:r>
              <a:r>
                <a:rPr lang="el-GR" altLang="de-DE">
                  <a:solidFill>
                    <a:srgbClr val="FF0000"/>
                  </a:solidFill>
                </a:rPr>
                <a:t>Ψ</a:t>
              </a:r>
              <a:r>
                <a:rPr lang="de-DE" altLang="de-DE">
                  <a:solidFill>
                    <a:srgbClr val="FF0000"/>
                  </a:solidFill>
                </a:rPr>
                <a:t>p = 0)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135C341-8B87-49DE-9DEF-1FC05E5858D1}"/>
                </a:ext>
              </a:extLst>
            </p:cNvPr>
            <p:cNvCxnSpPr/>
            <p:nvPr/>
          </p:nvCxnSpPr>
          <p:spPr>
            <a:xfrm rot="5400000">
              <a:off x="5363431" y="3644464"/>
              <a:ext cx="792403" cy="3603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8B7AAC93-F3CB-4792-B200-40079DA6B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4" y="5661026"/>
            <a:ext cx="689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Am Turgornullpunkt reißt die räumliche Verbindungen (durch Adhäsion) vom Protoplasten zur Zellwand.</a:t>
            </a:r>
          </a:p>
        </p:txBody>
      </p:sp>
      <p:grpSp>
        <p:nvGrpSpPr>
          <p:cNvPr id="6" name="Gruppieren 18">
            <a:extLst>
              <a:ext uri="{FF2B5EF4-FFF2-40B4-BE49-F238E27FC236}">
                <a16:creationId xmlns:a16="http://schemas.microsoft.com/office/drawing/2014/main" id="{918351FE-2CCF-42E2-BC6D-F5C4DA88C924}"/>
              </a:ext>
            </a:extLst>
          </p:cNvPr>
          <p:cNvGrpSpPr>
            <a:grpSpLocks/>
          </p:cNvGrpSpPr>
          <p:nvPr/>
        </p:nvGrpSpPr>
        <p:grpSpPr bwMode="auto">
          <a:xfrm>
            <a:off x="4219575" y="3635376"/>
            <a:ext cx="654050" cy="657225"/>
            <a:chOff x="2622986" y="3635732"/>
            <a:chExt cx="654346" cy="657364"/>
          </a:xfrm>
        </p:grpSpPr>
        <p:sp>
          <p:nvSpPr>
            <p:cNvPr id="29716" name="Textfeld 9">
              <a:extLst>
                <a:ext uri="{FF2B5EF4-FFF2-40B4-BE49-F238E27FC236}">
                  <a16:creationId xmlns:a16="http://schemas.microsoft.com/office/drawing/2014/main" id="{D86E9B91-4C79-4931-A56B-B11E0EB0F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2986" y="3635732"/>
              <a:ext cx="6543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>
                  <a:solidFill>
                    <a:schemeClr val="tx2"/>
                  </a:solidFill>
                </a:rPr>
                <a:t>1/</a:t>
              </a:r>
              <a:r>
                <a:rPr lang="el-GR" altLang="de-DE">
                  <a:solidFill>
                    <a:schemeClr val="tx2"/>
                  </a:solidFill>
                </a:rPr>
                <a:t>Ψ</a:t>
              </a:r>
              <a:r>
                <a:rPr lang="de-DE" altLang="de-DE">
                  <a:solidFill>
                    <a:schemeClr val="tx2"/>
                  </a:solidFill>
                </a:rPr>
                <a:t>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0B5F01E8-64E5-48DE-B30C-571F32A06A8E}"/>
                </a:ext>
              </a:extLst>
            </p:cNvPr>
            <p:cNvCxnSpPr/>
            <p:nvPr/>
          </p:nvCxnSpPr>
          <p:spPr>
            <a:xfrm rot="16200000" flipH="1">
              <a:off x="2916056" y="4004878"/>
              <a:ext cx="360438" cy="215998"/>
            </a:xfrm>
            <a:prstGeom prst="straightConnector1">
              <a:avLst/>
            </a:prstGeom>
            <a:ln w="444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23">
            <a:extLst>
              <a:ext uri="{FF2B5EF4-FFF2-40B4-BE49-F238E27FC236}">
                <a16:creationId xmlns:a16="http://schemas.microsoft.com/office/drawing/2014/main" id="{123660F9-F3D3-4876-80E8-8E99435AFBCE}"/>
              </a:ext>
            </a:extLst>
          </p:cNvPr>
          <p:cNvGrpSpPr>
            <a:grpSpLocks/>
          </p:cNvGrpSpPr>
          <p:nvPr/>
        </p:nvGrpSpPr>
        <p:grpSpPr bwMode="auto">
          <a:xfrm>
            <a:off x="4224338" y="1989139"/>
            <a:ext cx="584200" cy="2232025"/>
            <a:chOff x="539552" y="1988840"/>
            <a:chExt cx="585300" cy="2232248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92CF7F0-9476-446D-8724-ED009EB7B1E3}"/>
                </a:ext>
              </a:extLst>
            </p:cNvPr>
            <p:cNvCxnSpPr/>
            <p:nvPr/>
          </p:nvCxnSpPr>
          <p:spPr>
            <a:xfrm rot="5400000">
              <a:off x="-575777" y="3104169"/>
              <a:ext cx="2232248" cy="15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15" name="Textfeld 21">
              <a:extLst>
                <a:ext uri="{FF2B5EF4-FFF2-40B4-BE49-F238E27FC236}">
                  <a16:creationId xmlns:a16="http://schemas.microsoft.com/office/drawing/2014/main" id="{8E05A8DC-73C8-4F7C-A378-271945702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234" y="2123564"/>
              <a:ext cx="4796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>
                  <a:solidFill>
                    <a:srgbClr val="FF0000"/>
                  </a:solidFill>
                </a:rPr>
                <a:t>Ψ</a:t>
              </a:r>
              <a:r>
                <a:rPr lang="de-DE" altLang="de-DE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29704" name="Textfeld 14">
            <a:extLst>
              <a:ext uri="{FF2B5EF4-FFF2-40B4-BE49-F238E27FC236}">
                <a16:creationId xmlns:a16="http://schemas.microsoft.com/office/drawing/2014/main" id="{39375D2C-4250-42E0-9843-A370659ED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25" y="1125538"/>
            <a:ext cx="255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05" name="Textfeld 15">
            <a:extLst>
              <a:ext uri="{FF2B5EF4-FFF2-40B4-BE49-F238E27FC236}">
                <a16:creationId xmlns:a16="http://schemas.microsoft.com/office/drawing/2014/main" id="{D8E024A4-BE29-4059-86C3-5BABD4F0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1489075"/>
            <a:ext cx="25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06" name="Textfeld 17">
            <a:extLst>
              <a:ext uri="{FF2B5EF4-FFF2-40B4-BE49-F238E27FC236}">
                <a16:creationId xmlns:a16="http://schemas.microsoft.com/office/drawing/2014/main" id="{B6CCE1D3-AD81-4CD5-A3BE-83E9B33E8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9" y="1865313"/>
            <a:ext cx="255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07" name="Textfeld 18">
            <a:extLst>
              <a:ext uri="{FF2B5EF4-FFF2-40B4-BE49-F238E27FC236}">
                <a16:creationId xmlns:a16="http://schemas.microsoft.com/office/drawing/2014/main" id="{5C90019A-2D57-4DA7-B622-C202DAA45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9" y="2241550"/>
            <a:ext cx="255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08" name="Textfeld 19">
            <a:extLst>
              <a:ext uri="{FF2B5EF4-FFF2-40B4-BE49-F238E27FC236}">
                <a16:creationId xmlns:a16="http://schemas.microsoft.com/office/drawing/2014/main" id="{862D40F2-90B4-40AE-9E8F-2C849FFC5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2617789"/>
            <a:ext cx="25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09" name="Textfeld 22">
            <a:extLst>
              <a:ext uri="{FF2B5EF4-FFF2-40B4-BE49-F238E27FC236}">
                <a16:creationId xmlns:a16="http://schemas.microsoft.com/office/drawing/2014/main" id="{D5AFA035-9B3C-4FD3-BA8A-FF3E8DC71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0" y="2994025"/>
            <a:ext cx="255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10" name="Textfeld 23">
            <a:extLst>
              <a:ext uri="{FF2B5EF4-FFF2-40B4-BE49-F238E27FC236}">
                <a16:creationId xmlns:a16="http://schemas.microsoft.com/office/drawing/2014/main" id="{06B6B135-B95E-4198-9374-6738CCF7A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3370264"/>
            <a:ext cx="25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11" name="Textfeld 24">
            <a:extLst>
              <a:ext uri="{FF2B5EF4-FFF2-40B4-BE49-F238E27FC236}">
                <a16:creationId xmlns:a16="http://schemas.microsoft.com/office/drawing/2014/main" id="{15810F30-8264-4832-96BD-F562413AF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4" y="3748088"/>
            <a:ext cx="255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12" name="Textfeld 25">
            <a:extLst>
              <a:ext uri="{FF2B5EF4-FFF2-40B4-BE49-F238E27FC236}">
                <a16:creationId xmlns:a16="http://schemas.microsoft.com/office/drawing/2014/main" id="{26474B15-5B73-4244-90D5-A6BCAF8A9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164" y="4124325"/>
            <a:ext cx="255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</a:t>
            </a:r>
          </a:p>
        </p:txBody>
      </p:sp>
      <p:sp>
        <p:nvSpPr>
          <p:cNvPr id="29713" name="Textfeld 26">
            <a:extLst>
              <a:ext uri="{FF2B5EF4-FFF2-40B4-BE49-F238E27FC236}">
                <a16:creationId xmlns:a16="http://schemas.microsoft.com/office/drawing/2014/main" id="{7ECDD8BF-FDFD-40AD-9C7A-D8B45D88841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97125" y="2800350"/>
            <a:ext cx="1430338" cy="401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1/</a:t>
            </a:r>
            <a:r>
              <a:rPr lang="el-GR" altLang="de-DE" sz="2000"/>
              <a:t>Ψ</a:t>
            </a:r>
            <a:r>
              <a:rPr lang="de-DE" altLang="de-DE" sz="2000"/>
              <a:t> (MPa</a:t>
            </a:r>
            <a:r>
              <a:rPr lang="de-DE" altLang="de-DE" sz="2000" baseline="30000"/>
              <a:t>-1</a:t>
            </a:r>
            <a:r>
              <a:rPr lang="de-DE" altLang="de-DE" sz="20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feld 2">
            <a:extLst>
              <a:ext uri="{FF2B5EF4-FFF2-40B4-BE49-F238E27FC236}">
                <a16:creationId xmlns:a16="http://schemas.microsoft.com/office/drawing/2014/main" id="{167C0139-B0E5-4C17-87DE-A3CB3FA2C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9" y="333375"/>
            <a:ext cx="2478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Druck-Volumen-Kurve</a:t>
            </a:r>
          </a:p>
        </p:txBody>
      </p:sp>
      <p:grpSp>
        <p:nvGrpSpPr>
          <p:cNvPr id="4099" name="Gruppieren 27">
            <a:extLst>
              <a:ext uri="{FF2B5EF4-FFF2-40B4-BE49-F238E27FC236}">
                <a16:creationId xmlns:a16="http://schemas.microsoft.com/office/drawing/2014/main" id="{BDCC2D42-FC5D-474F-B900-B57E7DB944AA}"/>
              </a:ext>
            </a:extLst>
          </p:cNvPr>
          <p:cNvGrpSpPr>
            <a:grpSpLocks/>
          </p:cNvGrpSpPr>
          <p:nvPr/>
        </p:nvGrpSpPr>
        <p:grpSpPr bwMode="auto">
          <a:xfrm>
            <a:off x="3138489" y="1125539"/>
            <a:ext cx="6053137" cy="4391025"/>
            <a:chOff x="1388260" y="1124744"/>
            <a:chExt cx="6053943" cy="4392008"/>
          </a:xfrm>
        </p:grpSpPr>
        <p:pic>
          <p:nvPicPr>
            <p:cNvPr id="4105" name="Picture 2" descr="PV 20050722 Larix2_00">
              <a:extLst>
                <a:ext uri="{FF2B5EF4-FFF2-40B4-BE49-F238E27FC236}">
                  <a16:creationId xmlns:a16="http://schemas.microsoft.com/office/drawing/2014/main" id="{6CB2307F-AAB1-43EC-BE28-EE5FE97C5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196752"/>
              <a:ext cx="5966547" cy="43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6" name="Gruppieren 7">
              <a:extLst>
                <a:ext uri="{FF2B5EF4-FFF2-40B4-BE49-F238E27FC236}">
                  <a16:creationId xmlns:a16="http://schemas.microsoft.com/office/drawing/2014/main" id="{E0F55732-D1DF-49E0-8588-2D962C795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8822" y="2710661"/>
              <a:ext cx="1835000" cy="1883346"/>
              <a:chOff x="5358822" y="2710661"/>
              <a:chExt cx="1835000" cy="1883346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4C55CD98-2A1B-4831-B449-45D9ABA6DB35}"/>
                  </a:ext>
                </a:extLst>
              </p:cNvPr>
              <p:cNvSpPr/>
              <p:nvPr/>
            </p:nvSpPr>
            <p:spPr>
              <a:xfrm>
                <a:off x="5359126" y="4306807"/>
                <a:ext cx="287376" cy="2874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4123" name="Textfeld 4">
                <a:extLst>
                  <a:ext uri="{FF2B5EF4-FFF2-40B4-BE49-F238E27FC236}">
                    <a16:creationId xmlns:a16="http://schemas.microsoft.com/office/drawing/2014/main" id="{3ACC92D9-ABA8-4FC7-90EC-6494DEEB82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8104" y="2710661"/>
                <a:ext cx="168571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>
                    <a:solidFill>
                      <a:srgbClr val="FF0000"/>
                    </a:solidFill>
                  </a:rPr>
                  <a:t>Turgornullpunkt</a:t>
                </a:r>
              </a:p>
              <a:p>
                <a:r>
                  <a:rPr lang="de-DE" altLang="de-DE">
                    <a:solidFill>
                      <a:srgbClr val="FF0000"/>
                    </a:solidFill>
                  </a:rPr>
                  <a:t>(</a:t>
                </a:r>
                <a:r>
                  <a:rPr lang="el-GR" altLang="de-DE">
                    <a:solidFill>
                      <a:srgbClr val="FF0000"/>
                    </a:solidFill>
                  </a:rPr>
                  <a:t>Ψ</a:t>
                </a:r>
                <a:r>
                  <a:rPr lang="de-DE" altLang="de-DE">
                    <a:solidFill>
                      <a:srgbClr val="FF0000"/>
                    </a:solidFill>
                  </a:rPr>
                  <a:t>p = 0)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97D0612A-AC2C-413F-9F02-230F6BF7E30B}"/>
                  </a:ext>
                </a:extLst>
              </p:cNvPr>
              <p:cNvCxnSpPr/>
              <p:nvPr/>
            </p:nvCxnSpPr>
            <p:spPr>
              <a:xfrm rot="5400000">
                <a:off x="5363853" y="3644688"/>
                <a:ext cx="792341" cy="3604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7" name="Gruppieren 18">
              <a:extLst>
                <a:ext uri="{FF2B5EF4-FFF2-40B4-BE49-F238E27FC236}">
                  <a16:creationId xmlns:a16="http://schemas.microsoft.com/office/drawing/2014/main" id="{19D7D2CD-37AC-496C-AC7B-FD23A1626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4994" y="3635732"/>
              <a:ext cx="654346" cy="657364"/>
              <a:chOff x="2622986" y="3635732"/>
              <a:chExt cx="654346" cy="657364"/>
            </a:xfrm>
          </p:grpSpPr>
          <p:sp>
            <p:nvSpPr>
              <p:cNvPr id="4120" name="Textfeld 9">
                <a:extLst>
                  <a:ext uri="{FF2B5EF4-FFF2-40B4-BE49-F238E27FC236}">
                    <a16:creationId xmlns:a16="http://schemas.microsoft.com/office/drawing/2014/main" id="{1750BDCC-562C-4573-B681-BA37B3737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2986" y="3635732"/>
                <a:ext cx="6543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>
                    <a:solidFill>
                      <a:schemeClr val="tx2"/>
                    </a:solidFill>
                  </a:rPr>
                  <a:t>1/</a:t>
                </a:r>
                <a:r>
                  <a:rPr lang="el-GR" altLang="de-DE">
                    <a:solidFill>
                      <a:schemeClr val="tx2"/>
                    </a:solidFill>
                  </a:rPr>
                  <a:t>Ψ</a:t>
                </a:r>
                <a:r>
                  <a:rPr lang="de-DE" altLang="de-DE">
                    <a:solidFill>
                      <a:schemeClr val="tx2"/>
                    </a:solidFill>
                  </a:rPr>
                  <a:t>s</a:t>
                </a:r>
              </a:p>
            </p:txBody>
          </p: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67FEA9FC-F3C0-4BDD-A2A0-5886463F3CC4}"/>
                  </a:ext>
                </a:extLst>
              </p:cNvPr>
              <p:cNvCxnSpPr/>
              <p:nvPr/>
            </p:nvCxnSpPr>
            <p:spPr>
              <a:xfrm rot="16200000" flipH="1">
                <a:off x="2915855" y="4004329"/>
                <a:ext cx="360443" cy="215929"/>
              </a:xfrm>
              <a:prstGeom prst="straightConnector1">
                <a:avLst/>
              </a:prstGeom>
              <a:ln w="444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659E848-59FE-4130-BEBD-D28493EC3893}"/>
                </a:ext>
              </a:extLst>
            </p:cNvPr>
            <p:cNvCxnSpPr/>
            <p:nvPr/>
          </p:nvCxnSpPr>
          <p:spPr>
            <a:xfrm rot="5400000">
              <a:off x="1584241" y="3104006"/>
              <a:ext cx="2232525" cy="1587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9" name="Textfeld 21">
              <a:extLst>
                <a:ext uri="{FF2B5EF4-FFF2-40B4-BE49-F238E27FC236}">
                  <a16:creationId xmlns:a16="http://schemas.microsoft.com/office/drawing/2014/main" id="{52A0801C-3948-4399-97E9-A2BE19CB1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2123564"/>
              <a:ext cx="4796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>
                  <a:solidFill>
                    <a:srgbClr val="FF0000"/>
                  </a:solidFill>
                </a:rPr>
                <a:t>Ψ</a:t>
              </a:r>
              <a:r>
                <a:rPr lang="de-DE" altLang="de-DE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4110" name="Textfeld 14">
              <a:extLst>
                <a:ext uri="{FF2B5EF4-FFF2-40B4-BE49-F238E27FC236}">
                  <a16:creationId xmlns:a16="http://schemas.microsoft.com/office/drawing/2014/main" id="{14C6E97E-6C7A-4963-9052-FB485A21A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8756" y="1124744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1" name="Textfeld 15">
              <a:extLst>
                <a:ext uri="{FF2B5EF4-FFF2-40B4-BE49-F238E27FC236}">
                  <a16:creationId xmlns:a16="http://schemas.microsoft.com/office/drawing/2014/main" id="{FE116522-7D82-402C-A247-5CD319670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559" y="1488371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2" name="Textfeld 17">
              <a:extLst>
                <a:ext uri="{FF2B5EF4-FFF2-40B4-BE49-F238E27FC236}">
                  <a16:creationId xmlns:a16="http://schemas.microsoft.com/office/drawing/2014/main" id="{BE460323-0CD6-4D55-B097-329362CA5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362" y="1864877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3" name="Textfeld 18">
              <a:extLst>
                <a:ext uri="{FF2B5EF4-FFF2-40B4-BE49-F238E27FC236}">
                  <a16:creationId xmlns:a16="http://schemas.microsoft.com/office/drawing/2014/main" id="{BF684AF9-E13C-4C28-8DBD-6B126E814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165" y="2241383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4" name="Textfeld 19">
              <a:extLst>
                <a:ext uri="{FF2B5EF4-FFF2-40B4-BE49-F238E27FC236}">
                  <a16:creationId xmlns:a16="http://schemas.microsoft.com/office/drawing/2014/main" id="{6F4D48BC-C139-4909-BCBD-236975420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089" y="2617889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5" name="Textfeld 22">
              <a:extLst>
                <a:ext uri="{FF2B5EF4-FFF2-40B4-BE49-F238E27FC236}">
                  <a16:creationId xmlns:a16="http://schemas.microsoft.com/office/drawing/2014/main" id="{BD0AB982-56F1-45F3-90A4-1F85E135A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013" y="2994395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6" name="Textfeld 23">
              <a:extLst>
                <a:ext uri="{FF2B5EF4-FFF2-40B4-BE49-F238E27FC236}">
                  <a16:creationId xmlns:a16="http://schemas.microsoft.com/office/drawing/2014/main" id="{C469F8B5-C0F1-44BE-957D-CA5AFED6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4937" y="3370901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7" name="Textfeld 24">
              <a:extLst>
                <a:ext uri="{FF2B5EF4-FFF2-40B4-BE49-F238E27FC236}">
                  <a16:creationId xmlns:a16="http://schemas.microsoft.com/office/drawing/2014/main" id="{998A57FE-ED23-4A4E-B491-9F0085348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7861" y="3747407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8" name="Textfeld 25">
              <a:extLst>
                <a:ext uri="{FF2B5EF4-FFF2-40B4-BE49-F238E27FC236}">
                  <a16:creationId xmlns:a16="http://schemas.microsoft.com/office/drawing/2014/main" id="{2B8F4AA7-E562-47EE-8CD9-0811FA834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785" y="4123913"/>
              <a:ext cx="2551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-</a:t>
              </a:r>
            </a:p>
          </p:txBody>
        </p:sp>
        <p:sp>
          <p:nvSpPr>
            <p:cNvPr id="4119" name="Textfeld 26">
              <a:extLst>
                <a:ext uri="{FF2B5EF4-FFF2-40B4-BE49-F238E27FC236}">
                  <a16:creationId xmlns:a16="http://schemas.microsoft.com/office/drawing/2014/main" id="{DB4DE7D6-6345-4AB4-8A66-3C28E7FCC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72766" y="2801344"/>
              <a:ext cx="143109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 sz="2000"/>
                <a:t>1/</a:t>
              </a:r>
              <a:r>
                <a:rPr lang="el-GR" altLang="de-DE" sz="2000"/>
                <a:t>Ψ</a:t>
              </a:r>
              <a:r>
                <a:rPr lang="de-DE" altLang="de-DE" sz="2000"/>
                <a:t> (MPa</a:t>
              </a:r>
              <a:r>
                <a:rPr lang="de-DE" altLang="de-DE" sz="2000" baseline="30000"/>
                <a:t>-1</a:t>
              </a:r>
              <a:r>
                <a:rPr lang="de-DE" altLang="de-DE" sz="2000"/>
                <a:t>)</a:t>
              </a:r>
            </a:p>
          </p:txBody>
        </p:sp>
      </p:grpSp>
      <p:grpSp>
        <p:nvGrpSpPr>
          <p:cNvPr id="9" name="Gruppieren 36">
            <a:extLst>
              <a:ext uri="{FF2B5EF4-FFF2-40B4-BE49-F238E27FC236}">
                <a16:creationId xmlns:a16="http://schemas.microsoft.com/office/drawing/2014/main" id="{C1D16A44-2CDD-4169-A0B3-03280F489112}"/>
              </a:ext>
            </a:extLst>
          </p:cNvPr>
          <p:cNvGrpSpPr>
            <a:grpSpLocks/>
          </p:cNvGrpSpPr>
          <p:nvPr/>
        </p:nvGrpSpPr>
        <p:grpSpPr bwMode="auto">
          <a:xfrm>
            <a:off x="4378326" y="1412876"/>
            <a:ext cx="2347913" cy="1439863"/>
            <a:chOff x="1995100" y="1412776"/>
            <a:chExt cx="2348601" cy="1440160"/>
          </a:xfrm>
        </p:grpSpPr>
        <p:sp>
          <p:nvSpPr>
            <p:cNvPr id="4101" name="Textfeld 28">
              <a:extLst>
                <a:ext uri="{FF2B5EF4-FFF2-40B4-BE49-F238E27FC236}">
                  <a16:creationId xmlns:a16="http://schemas.microsoft.com/office/drawing/2014/main" id="{CB2187B2-ACE6-4929-82B2-06ACB0D6D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164" y="1772816"/>
              <a:ext cx="17725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>
                  <a:solidFill>
                    <a:srgbClr val="00B050"/>
                  </a:solidFill>
                  <a:sym typeface="Symbol" panose="05050102010706020507" pitchFamily="18" charset="2"/>
                </a:rPr>
                <a:t> = </a:t>
              </a:r>
              <a:r>
                <a:rPr lang="el-GR" altLang="de-DE">
                  <a:solidFill>
                    <a:srgbClr val="00B050"/>
                  </a:solidFill>
                  <a:sym typeface="Symbol" panose="05050102010706020507" pitchFamily="18" charset="2"/>
                </a:rPr>
                <a:t>Ψ</a:t>
              </a:r>
              <a:r>
                <a:rPr lang="de-DE" altLang="de-DE">
                  <a:solidFill>
                    <a:srgbClr val="00B050"/>
                  </a:solidFill>
                  <a:sym typeface="Symbol" panose="05050102010706020507" pitchFamily="18" charset="2"/>
                </a:rPr>
                <a:t>p/(V/V</a:t>
              </a:r>
              <a:r>
                <a:rPr lang="de-DE" altLang="de-DE" baseline="-25000">
                  <a:solidFill>
                    <a:srgbClr val="00B050"/>
                  </a:solidFill>
                  <a:sym typeface="Symbol" panose="05050102010706020507" pitchFamily="18" charset="2"/>
                </a:rPr>
                <a:t>0</a:t>
              </a:r>
              <a:r>
                <a:rPr lang="de-DE" altLang="de-DE">
                  <a:solidFill>
                    <a:srgbClr val="00B050"/>
                  </a:solidFill>
                  <a:sym typeface="Symbol" panose="05050102010706020507" pitchFamily="18" charset="2"/>
                </a:rPr>
                <a:t>)</a:t>
              </a:r>
              <a:endParaRPr lang="de-DE" altLang="de-DE">
                <a:solidFill>
                  <a:srgbClr val="00B050"/>
                </a:solidFill>
              </a:endParaRPr>
            </a:p>
          </p:txBody>
        </p:sp>
        <p:sp>
          <p:nvSpPr>
            <p:cNvPr id="4102" name="Textfeld 29">
              <a:extLst>
                <a:ext uri="{FF2B5EF4-FFF2-40B4-BE49-F238E27FC236}">
                  <a16:creationId xmlns:a16="http://schemas.microsoft.com/office/drawing/2014/main" id="{A371CE9E-64A4-4448-9672-AE345E614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601" y="1412776"/>
              <a:ext cx="17737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>
                  <a:solidFill>
                    <a:srgbClr val="00B050"/>
                  </a:solidFill>
                  <a:sym typeface="Symbol" panose="05050102010706020507" pitchFamily="18" charset="2"/>
                </a:rPr>
                <a:t>Elastizitätsmodul</a:t>
              </a:r>
              <a:endParaRPr lang="de-DE" altLang="de-DE">
                <a:solidFill>
                  <a:srgbClr val="00B050"/>
                </a:solidFill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21562D35-1553-412F-928E-3A631B5EDCDB}"/>
                </a:ext>
              </a:extLst>
            </p:cNvPr>
            <p:cNvCxnSpPr/>
            <p:nvPr/>
          </p:nvCxnSpPr>
          <p:spPr>
            <a:xfrm>
              <a:off x="1995100" y="1700173"/>
              <a:ext cx="431927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D1487DCC-C7C7-4279-A1E4-64E83073AE85}"/>
                </a:ext>
              </a:extLst>
            </p:cNvPr>
            <p:cNvCxnSpPr/>
            <p:nvPr/>
          </p:nvCxnSpPr>
          <p:spPr>
            <a:xfrm rot="5400000">
              <a:off x="1850645" y="2276555"/>
              <a:ext cx="115276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FDB514-91A6-4FB7-8E63-1C529493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/>
              <a:t>1. Wasserzustand</a:t>
            </a:r>
          </a:p>
        </p:txBody>
      </p:sp>
    </p:spTree>
    <p:extLst>
      <p:ext uri="{BB962C8B-B14F-4D97-AF65-F5344CB8AC3E}">
        <p14:creationId xmlns:p14="http://schemas.microsoft.com/office/powerpoint/2010/main" val="1642705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uppieren 28">
            <a:extLst>
              <a:ext uri="{FF2B5EF4-FFF2-40B4-BE49-F238E27FC236}">
                <a16:creationId xmlns:a16="http://schemas.microsoft.com/office/drawing/2014/main" id="{349FEDD0-845E-414D-8862-AC8D89BB645A}"/>
              </a:ext>
            </a:extLst>
          </p:cNvPr>
          <p:cNvGrpSpPr>
            <a:grpSpLocks/>
          </p:cNvGrpSpPr>
          <p:nvPr/>
        </p:nvGrpSpPr>
        <p:grpSpPr bwMode="auto">
          <a:xfrm>
            <a:off x="3138489" y="1125539"/>
            <a:ext cx="6053137" cy="4391025"/>
            <a:chOff x="1614401" y="1124744"/>
            <a:chExt cx="6053943" cy="4392008"/>
          </a:xfrm>
        </p:grpSpPr>
        <p:grpSp>
          <p:nvGrpSpPr>
            <p:cNvPr id="5132" name="Gruppieren 22">
              <a:extLst>
                <a:ext uri="{FF2B5EF4-FFF2-40B4-BE49-F238E27FC236}">
                  <a16:creationId xmlns:a16="http://schemas.microsoft.com/office/drawing/2014/main" id="{0C5FE438-EC21-40E6-9870-37D3880D1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4401" y="1124744"/>
              <a:ext cx="6053943" cy="4392008"/>
              <a:chOff x="1614401" y="1124744"/>
              <a:chExt cx="6053943" cy="4392008"/>
            </a:xfrm>
          </p:grpSpPr>
          <p:pic>
            <p:nvPicPr>
              <p:cNvPr id="5138" name="Picture 2" descr="PV 20050722 Larix2_00">
                <a:extLst>
                  <a:ext uri="{FF2B5EF4-FFF2-40B4-BE49-F238E27FC236}">
                    <a16:creationId xmlns:a16="http://schemas.microsoft.com/office/drawing/2014/main" id="{0ACD9466-110B-4CCC-8737-BC936E1E02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797" y="1196752"/>
                <a:ext cx="5966547" cy="43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39" name="Textfeld 7">
                <a:extLst>
                  <a:ext uri="{FF2B5EF4-FFF2-40B4-BE49-F238E27FC236}">
                    <a16:creationId xmlns:a16="http://schemas.microsoft.com/office/drawing/2014/main" id="{06707194-7463-4758-B408-AE5CAE245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4897" y="1124744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0" name="Textfeld 8">
                <a:extLst>
                  <a:ext uri="{FF2B5EF4-FFF2-40B4-BE49-F238E27FC236}">
                    <a16:creationId xmlns:a16="http://schemas.microsoft.com/office/drawing/2014/main" id="{0B4F4EC1-C67B-4B28-A1F2-3A82D4754F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0700" y="1488371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1" name="Textfeld 9">
                <a:extLst>
                  <a:ext uri="{FF2B5EF4-FFF2-40B4-BE49-F238E27FC236}">
                    <a16:creationId xmlns:a16="http://schemas.microsoft.com/office/drawing/2014/main" id="{D8939282-75F3-4386-A9C3-37BFE7DE8F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6503" y="1864877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2" name="Textfeld 10">
                <a:extLst>
                  <a:ext uri="{FF2B5EF4-FFF2-40B4-BE49-F238E27FC236}">
                    <a16:creationId xmlns:a16="http://schemas.microsoft.com/office/drawing/2014/main" id="{26FAFB2E-15AC-477E-955E-29CFB72D2B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2306" y="2241383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3" name="Textfeld 11">
                <a:extLst>
                  <a:ext uri="{FF2B5EF4-FFF2-40B4-BE49-F238E27FC236}">
                    <a16:creationId xmlns:a16="http://schemas.microsoft.com/office/drawing/2014/main" id="{03A45E88-999E-4110-9F5E-BD99D0DBA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5230" y="2617889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4" name="Textfeld 12">
                <a:extLst>
                  <a:ext uri="{FF2B5EF4-FFF2-40B4-BE49-F238E27FC236}">
                    <a16:creationId xmlns:a16="http://schemas.microsoft.com/office/drawing/2014/main" id="{947D389D-A6A2-4489-BB4C-DD150527AE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8154" y="2994395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5" name="Textfeld 13">
                <a:extLst>
                  <a:ext uri="{FF2B5EF4-FFF2-40B4-BE49-F238E27FC236}">
                    <a16:creationId xmlns:a16="http://schemas.microsoft.com/office/drawing/2014/main" id="{36F655D4-F7F3-4221-886E-4BF8261C5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1078" y="3370901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6" name="Textfeld 14">
                <a:extLst>
                  <a:ext uri="{FF2B5EF4-FFF2-40B4-BE49-F238E27FC236}">
                    <a16:creationId xmlns:a16="http://schemas.microsoft.com/office/drawing/2014/main" id="{22847C31-111D-48E8-B916-8D18869E8D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4002" y="3747407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7" name="Textfeld 15">
                <a:extLst>
                  <a:ext uri="{FF2B5EF4-FFF2-40B4-BE49-F238E27FC236}">
                    <a16:creationId xmlns:a16="http://schemas.microsoft.com/office/drawing/2014/main" id="{8FC3F03C-3108-4CB4-8385-7AACEC34BE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6926" y="4123913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-</a:t>
                </a:r>
              </a:p>
            </p:txBody>
          </p:sp>
          <p:sp>
            <p:nvSpPr>
              <p:cNvPr id="5148" name="Textfeld 16">
                <a:extLst>
                  <a:ext uri="{FF2B5EF4-FFF2-40B4-BE49-F238E27FC236}">
                    <a16:creationId xmlns:a16="http://schemas.microsoft.com/office/drawing/2014/main" id="{BE6AD72A-2CD7-496B-A88C-5DE285F774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1098907" y="2801344"/>
                <a:ext cx="1431097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 sz="2000"/>
                  <a:t>1/</a:t>
                </a:r>
                <a:r>
                  <a:rPr lang="el-GR" altLang="de-DE" sz="2000"/>
                  <a:t>Ψ</a:t>
                </a:r>
                <a:r>
                  <a:rPr lang="de-DE" altLang="de-DE" sz="2000"/>
                  <a:t> (MPa</a:t>
                </a:r>
                <a:r>
                  <a:rPr lang="de-DE" altLang="de-DE" sz="2000" baseline="30000"/>
                  <a:t>-1</a:t>
                </a:r>
                <a:r>
                  <a:rPr lang="de-DE" altLang="de-DE" sz="2000"/>
                  <a:t>)</a:t>
                </a:r>
              </a:p>
            </p:txBody>
          </p:sp>
        </p:grpSp>
        <p:grpSp>
          <p:nvGrpSpPr>
            <p:cNvPr id="5133" name="Gruppieren 23">
              <a:extLst>
                <a:ext uri="{FF2B5EF4-FFF2-40B4-BE49-F238E27FC236}">
                  <a16:creationId xmlns:a16="http://schemas.microsoft.com/office/drawing/2014/main" id="{E2F32498-4B39-4923-9F44-2D69E38B4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3925" y="1412776"/>
              <a:ext cx="2348601" cy="1440160"/>
              <a:chOff x="1995100" y="1412776"/>
              <a:chExt cx="2348601" cy="1440160"/>
            </a:xfrm>
          </p:grpSpPr>
          <p:sp>
            <p:nvSpPr>
              <p:cNvPr id="5134" name="Textfeld 24">
                <a:extLst>
                  <a:ext uri="{FF2B5EF4-FFF2-40B4-BE49-F238E27FC236}">
                    <a16:creationId xmlns:a16="http://schemas.microsoft.com/office/drawing/2014/main" id="{CA4F7FE9-343C-4A19-8D91-79DCC864D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1164" y="1772816"/>
                <a:ext cx="177253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>
                    <a:solidFill>
                      <a:srgbClr val="00B050"/>
                    </a:solidFill>
                    <a:sym typeface="Symbol" panose="05050102010706020507" pitchFamily="18" charset="2"/>
                  </a:rPr>
                  <a:t> = </a:t>
                </a:r>
                <a:r>
                  <a:rPr lang="el-GR" altLang="de-DE">
                    <a:solidFill>
                      <a:srgbClr val="00B050"/>
                    </a:solidFill>
                    <a:sym typeface="Symbol" panose="05050102010706020507" pitchFamily="18" charset="2"/>
                  </a:rPr>
                  <a:t>Ψ</a:t>
                </a:r>
                <a:r>
                  <a:rPr lang="de-DE" altLang="de-DE">
                    <a:solidFill>
                      <a:srgbClr val="00B050"/>
                    </a:solidFill>
                    <a:sym typeface="Symbol" panose="05050102010706020507" pitchFamily="18" charset="2"/>
                  </a:rPr>
                  <a:t>p/(V/V</a:t>
                </a:r>
                <a:r>
                  <a:rPr lang="de-DE" altLang="de-DE" baseline="-25000">
                    <a:solidFill>
                      <a:srgbClr val="00B050"/>
                    </a:solidFill>
                    <a:sym typeface="Symbol" panose="05050102010706020507" pitchFamily="18" charset="2"/>
                  </a:rPr>
                  <a:t>0</a:t>
                </a:r>
                <a:r>
                  <a:rPr lang="de-DE" altLang="de-DE">
                    <a:solidFill>
                      <a:srgbClr val="00B050"/>
                    </a:solidFill>
                    <a:sym typeface="Symbol" panose="05050102010706020507" pitchFamily="18" charset="2"/>
                  </a:rPr>
                  <a:t>)</a:t>
                </a:r>
                <a:endParaRPr lang="de-DE" altLang="de-DE">
                  <a:solidFill>
                    <a:srgbClr val="00B050"/>
                  </a:solidFill>
                </a:endParaRPr>
              </a:p>
            </p:txBody>
          </p:sp>
          <p:sp>
            <p:nvSpPr>
              <p:cNvPr id="5135" name="Textfeld 25">
                <a:extLst>
                  <a:ext uri="{FF2B5EF4-FFF2-40B4-BE49-F238E27FC236}">
                    <a16:creationId xmlns:a16="http://schemas.microsoft.com/office/drawing/2014/main" id="{F3673428-8FC6-4CD3-9507-B9B62CAE98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5601" y="1412776"/>
                <a:ext cx="177375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>
                    <a:solidFill>
                      <a:srgbClr val="00B050"/>
                    </a:solidFill>
                    <a:sym typeface="Symbol" panose="05050102010706020507" pitchFamily="18" charset="2"/>
                  </a:rPr>
                  <a:t>Elastizitätsmodul</a:t>
                </a:r>
                <a:endParaRPr lang="de-DE" altLang="de-DE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27" name="Gerade Verbindung 26">
                <a:extLst>
                  <a:ext uri="{FF2B5EF4-FFF2-40B4-BE49-F238E27FC236}">
                    <a16:creationId xmlns:a16="http://schemas.microsoft.com/office/drawing/2014/main" id="{F2D0271A-EE6D-4459-990E-880DED902536}"/>
                  </a:ext>
                </a:extLst>
              </p:cNvPr>
              <p:cNvCxnSpPr/>
              <p:nvPr/>
            </p:nvCxnSpPr>
            <p:spPr>
              <a:xfrm>
                <a:off x="1995578" y="1699547"/>
                <a:ext cx="431858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CBD9A953-D733-4C91-972C-8428EC7EDCC4}"/>
                  </a:ext>
                </a:extLst>
              </p:cNvPr>
              <p:cNvCxnSpPr/>
              <p:nvPr/>
            </p:nvCxnSpPr>
            <p:spPr>
              <a:xfrm rot="5400000">
                <a:off x="1851044" y="2275939"/>
                <a:ext cx="1152783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65CEEEDB-57FD-4FFE-AFA9-7D36E55F4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2492376"/>
            <a:ext cx="2381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1 g H</a:t>
            </a:r>
            <a:r>
              <a:rPr lang="de-DE" altLang="de-DE" baseline="-25000"/>
              <a:t>2</a:t>
            </a:r>
            <a:r>
              <a:rPr lang="de-DE" altLang="de-DE"/>
              <a:t>O = 1 cm</a:t>
            </a:r>
            <a:r>
              <a:rPr lang="de-DE" altLang="de-DE" baseline="30000"/>
              <a:t>3</a:t>
            </a:r>
            <a:r>
              <a:rPr lang="de-DE" altLang="de-DE"/>
              <a:t> H</a:t>
            </a:r>
            <a:r>
              <a:rPr lang="de-DE" altLang="de-DE" baseline="-25000"/>
              <a:t>2</a:t>
            </a:r>
            <a:r>
              <a:rPr lang="de-DE" altLang="de-DE"/>
              <a:t>O</a:t>
            </a:r>
          </a:p>
          <a:p>
            <a:r>
              <a:rPr lang="de-DE" altLang="de-DE">
                <a:solidFill>
                  <a:srgbClr val="00B050"/>
                </a:solidFill>
                <a:sym typeface="Symbol" panose="05050102010706020507" pitchFamily="18" charset="2"/>
              </a:rPr>
              <a:t> = </a:t>
            </a:r>
            <a:r>
              <a:rPr lang="el-GR" altLang="de-DE">
                <a:solidFill>
                  <a:srgbClr val="00B050"/>
                </a:solidFill>
                <a:sym typeface="Symbol" panose="05050102010706020507" pitchFamily="18" charset="2"/>
              </a:rPr>
              <a:t>Ψ</a:t>
            </a:r>
            <a:r>
              <a:rPr lang="de-DE" altLang="de-DE">
                <a:solidFill>
                  <a:srgbClr val="00B050"/>
                </a:solidFill>
                <a:sym typeface="Symbol" panose="05050102010706020507" pitchFamily="18" charset="2"/>
              </a:rPr>
              <a:t>p/(RWC/RWC</a:t>
            </a:r>
            <a:r>
              <a:rPr lang="de-DE" altLang="de-DE" baseline="-25000">
                <a:solidFill>
                  <a:srgbClr val="00B050"/>
                </a:solidFill>
                <a:sym typeface="Symbol" panose="05050102010706020507" pitchFamily="18" charset="2"/>
              </a:rPr>
              <a:t>0</a:t>
            </a:r>
            <a:r>
              <a:rPr lang="de-DE" altLang="de-DE">
                <a:solidFill>
                  <a:srgbClr val="00B050"/>
                </a:solidFill>
                <a:sym typeface="Symbol" panose="05050102010706020507" pitchFamily="18" charset="2"/>
              </a:rPr>
              <a:t>)</a:t>
            </a:r>
            <a:endParaRPr lang="de-DE" altLang="de-DE">
              <a:solidFill>
                <a:srgbClr val="00B050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04AFACD-E147-4180-9106-5B4D220A8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5805489"/>
            <a:ext cx="7331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Elastizitätsmodul: Begriff nicht spezifisch für Pflanzenzellen (Werkstoffkunde)</a:t>
            </a:r>
          </a:p>
        </p:txBody>
      </p:sp>
      <p:pic>
        <p:nvPicPr>
          <p:cNvPr id="5125" name="Picture 2">
            <a:extLst>
              <a:ext uri="{FF2B5EF4-FFF2-40B4-BE49-F238E27FC236}">
                <a16:creationId xmlns:a16="http://schemas.microsoft.com/office/drawing/2014/main" id="{5FF3853E-21BC-48C5-8A36-CEF36E195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63" y="188913"/>
            <a:ext cx="24892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D694D7D0-D9B6-4CE1-8D71-20D30B7DAA3D}"/>
              </a:ext>
            </a:extLst>
          </p:cNvPr>
          <p:cNvSpPr txBox="1"/>
          <p:nvPr/>
        </p:nvSpPr>
        <p:spPr>
          <a:xfrm>
            <a:off x="5591176" y="2565401"/>
            <a:ext cx="2873375" cy="646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/>
              <a:t>Gymnospermen: </a:t>
            </a:r>
            <a:r>
              <a:rPr lang="de-DE" sz="800" dirty="0"/>
              <a:t> </a:t>
            </a:r>
            <a:r>
              <a:rPr lang="el-GR" dirty="0"/>
              <a:t>ε</a:t>
            </a:r>
            <a:r>
              <a:rPr lang="de-DE" dirty="0"/>
              <a:t> = 20 – 30</a:t>
            </a:r>
          </a:p>
          <a:p>
            <a:pPr>
              <a:defRPr/>
            </a:pPr>
            <a:r>
              <a:rPr lang="de-DE" dirty="0"/>
              <a:t>Angiospermen:    </a:t>
            </a:r>
            <a:r>
              <a:rPr lang="el-GR" dirty="0"/>
              <a:t>ε</a:t>
            </a:r>
            <a:r>
              <a:rPr lang="de-DE" dirty="0"/>
              <a:t> = 14 – 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uppieren 6">
            <a:extLst>
              <a:ext uri="{FF2B5EF4-FFF2-40B4-BE49-F238E27FC236}">
                <a16:creationId xmlns:a16="http://schemas.microsoft.com/office/drawing/2014/main" id="{D15E2F65-9ECD-49CC-A097-E7F2EC52B919}"/>
              </a:ext>
            </a:extLst>
          </p:cNvPr>
          <p:cNvGrpSpPr>
            <a:grpSpLocks/>
          </p:cNvGrpSpPr>
          <p:nvPr/>
        </p:nvGrpSpPr>
        <p:grpSpPr bwMode="auto">
          <a:xfrm>
            <a:off x="1919289" y="3500439"/>
            <a:ext cx="8569325" cy="1728787"/>
            <a:chOff x="395536" y="3501008"/>
            <a:chExt cx="8568952" cy="1728192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D045CD2-58AF-4430-9A2A-D82DEACED9B2}"/>
                </a:ext>
              </a:extLst>
            </p:cNvPr>
            <p:cNvSpPr/>
            <p:nvPr/>
          </p:nvSpPr>
          <p:spPr>
            <a:xfrm>
              <a:off x="395536" y="3501008"/>
              <a:ext cx="8568952" cy="1728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grpSp>
          <p:nvGrpSpPr>
            <p:cNvPr id="6148" name="Gruppieren 32">
              <a:extLst>
                <a:ext uri="{FF2B5EF4-FFF2-40B4-BE49-F238E27FC236}">
                  <a16:creationId xmlns:a16="http://schemas.microsoft.com/office/drawing/2014/main" id="{817D5D95-31A5-4077-A4E7-14E3ADCE2B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60" y="3573016"/>
              <a:ext cx="8338949" cy="1573143"/>
              <a:chOff x="539552" y="5373216"/>
              <a:chExt cx="8338949" cy="1573143"/>
            </a:xfrm>
          </p:grpSpPr>
          <p:sp>
            <p:nvSpPr>
              <p:cNvPr id="6149" name="Textfeld 4">
                <a:extLst>
                  <a:ext uri="{FF2B5EF4-FFF2-40B4-BE49-F238E27FC236}">
                    <a16:creationId xmlns:a16="http://schemas.microsoft.com/office/drawing/2014/main" id="{88B85D1A-314C-4C32-91BC-9904C56A4E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52" y="5373216"/>
                <a:ext cx="814562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de-DE" altLang="de-DE"/>
                  <a:t> Steife Zellwand = hohes </a:t>
                </a:r>
                <a:r>
                  <a:rPr lang="de-DE" altLang="de-DE">
                    <a:sym typeface="Symbol" panose="05050102010706020507" pitchFamily="18" charset="2"/>
                  </a:rPr>
                  <a:t> = </a:t>
                </a:r>
                <a:br>
                  <a:rPr lang="de-DE" altLang="de-DE">
                    <a:sym typeface="Symbol" panose="05050102010706020507" pitchFamily="18" charset="2"/>
                  </a:rPr>
                </a:br>
                <a:r>
                  <a:rPr lang="de-DE" altLang="de-DE">
                    <a:sym typeface="Symbol" panose="05050102010706020507" pitchFamily="18" charset="2"/>
                  </a:rPr>
                  <a:t>  starke Änderung von </a:t>
                </a:r>
                <a:r>
                  <a:rPr lang="el-GR" altLang="de-DE">
                    <a:sym typeface="Symbol" panose="05050102010706020507" pitchFamily="18" charset="2"/>
                  </a:rPr>
                  <a:t>Ψ</a:t>
                </a:r>
                <a:r>
                  <a:rPr lang="de-DE" altLang="de-DE">
                    <a:sym typeface="Symbol" panose="05050102010706020507" pitchFamily="18" charset="2"/>
                  </a:rPr>
                  <a:t>p (und damit </a:t>
                </a:r>
                <a:r>
                  <a:rPr lang="el-GR" altLang="de-DE">
                    <a:sym typeface="Symbol" panose="05050102010706020507" pitchFamily="18" charset="2"/>
                  </a:rPr>
                  <a:t>Ψ</a:t>
                </a:r>
                <a:r>
                  <a:rPr lang="de-DE" altLang="de-DE">
                    <a:sym typeface="Symbol" panose="05050102010706020507" pitchFamily="18" charset="2"/>
                  </a:rPr>
                  <a:t>) bei geringer Änderung des Wasservolumens</a:t>
                </a:r>
                <a:endParaRPr lang="de-DE" altLang="de-DE"/>
              </a:p>
            </p:txBody>
          </p:sp>
          <p:sp>
            <p:nvSpPr>
              <p:cNvPr id="6150" name="Textfeld 5">
                <a:extLst>
                  <a:ext uri="{FF2B5EF4-FFF2-40B4-BE49-F238E27FC236}">
                    <a16:creationId xmlns:a16="http://schemas.microsoft.com/office/drawing/2014/main" id="{53BC831D-14FF-4DB8-9FC7-13C2C04293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52" y="6023029"/>
                <a:ext cx="833894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de-DE" altLang="de-DE"/>
                  <a:t> Elastische Zellwand = niedriges </a:t>
                </a:r>
                <a:r>
                  <a:rPr lang="de-DE" altLang="de-DE">
                    <a:sym typeface="Symbol" panose="05050102010706020507" pitchFamily="18" charset="2"/>
                  </a:rPr>
                  <a:t> = </a:t>
                </a:r>
                <a:br>
                  <a:rPr lang="de-DE" altLang="de-DE">
                    <a:sym typeface="Symbol" panose="05050102010706020507" pitchFamily="18" charset="2"/>
                  </a:rPr>
                </a:br>
                <a:r>
                  <a:rPr lang="de-DE" altLang="de-DE">
                    <a:sym typeface="Symbol" panose="05050102010706020507" pitchFamily="18" charset="2"/>
                  </a:rPr>
                  <a:t>  geringe Änderung von </a:t>
                </a:r>
                <a:r>
                  <a:rPr lang="el-GR" altLang="de-DE">
                    <a:sym typeface="Symbol" panose="05050102010706020507" pitchFamily="18" charset="2"/>
                  </a:rPr>
                  <a:t>Ψ</a:t>
                </a:r>
                <a:r>
                  <a:rPr lang="de-DE" altLang="de-DE">
                    <a:sym typeface="Symbol" panose="05050102010706020507" pitchFamily="18" charset="2"/>
                  </a:rPr>
                  <a:t>p (und damit </a:t>
                </a:r>
                <a:r>
                  <a:rPr lang="el-GR" altLang="de-DE">
                    <a:sym typeface="Symbol" panose="05050102010706020507" pitchFamily="18" charset="2"/>
                  </a:rPr>
                  <a:t>Ψ</a:t>
                </a:r>
                <a:r>
                  <a:rPr lang="de-DE" altLang="de-DE">
                    <a:sym typeface="Symbol" panose="05050102010706020507" pitchFamily="18" charset="2"/>
                  </a:rPr>
                  <a:t>) bei geringer Änderung des Wasservolumens,</a:t>
                </a:r>
                <a:br>
                  <a:rPr lang="de-DE" altLang="de-DE">
                    <a:sym typeface="Symbol" panose="05050102010706020507" pitchFamily="18" charset="2"/>
                  </a:rPr>
                </a:br>
                <a:r>
                  <a:rPr lang="de-DE" altLang="de-DE">
                    <a:sym typeface="Symbol" panose="05050102010706020507" pitchFamily="18" charset="2"/>
                  </a:rPr>
                  <a:t>  dafür schnelleres Wachstum</a:t>
                </a:r>
                <a:endParaRPr lang="de-DE" altLang="de-DE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chenlifeng\Powerpoint02\251002\File0004.jpg">
            <a:extLst>
              <a:ext uri="{FF2B5EF4-FFF2-40B4-BE49-F238E27FC236}">
                <a16:creationId xmlns:a16="http://schemas.microsoft.com/office/drawing/2014/main" id="{DFE4735A-8712-45C9-A281-878081FB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-12000" contras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088" y="1211264"/>
            <a:ext cx="746760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feld 2">
            <a:extLst>
              <a:ext uri="{FF2B5EF4-FFF2-40B4-BE49-F238E27FC236}">
                <a16:creationId xmlns:a16="http://schemas.microsoft.com/office/drawing/2014/main" id="{F9B03E91-CE75-4169-974E-1C1AF94A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76" y="303213"/>
            <a:ext cx="503237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de-DE" altLang="de-DE" sz="2000"/>
              <a:t>Wasserpotential-Messung auf zellulärer Ebene</a:t>
            </a:r>
          </a:p>
          <a:p>
            <a:pPr algn="ctr"/>
            <a:r>
              <a:rPr lang="de-DE" altLang="de-DE"/>
              <a:t>(Drucksonde nach Zimmermann und Steudle)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C:\Documents and Settings\Chara\Desktop\New Folder\Image3.jpg">
            <a:extLst>
              <a:ext uri="{FF2B5EF4-FFF2-40B4-BE49-F238E27FC236}">
                <a16:creationId xmlns:a16="http://schemas.microsoft.com/office/drawing/2014/main" id="{FDE154CF-96E5-458D-82AD-6EEF5846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1" y="333375"/>
            <a:ext cx="56991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2051" descr="E:\chenlifeng\Powerpoint02\oct15.jpg">
            <a:extLst>
              <a:ext uri="{FF2B5EF4-FFF2-40B4-BE49-F238E27FC236}">
                <a16:creationId xmlns:a16="http://schemas.microsoft.com/office/drawing/2014/main" id="{EDEA591A-5DB5-41D1-BC05-D4DCF20B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18000" contras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738" y="3429000"/>
            <a:ext cx="4495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chenlifeng\Powerpoint02\061102\File0009.jpg">
            <a:extLst>
              <a:ext uri="{FF2B5EF4-FFF2-40B4-BE49-F238E27FC236}">
                <a16:creationId xmlns:a16="http://schemas.microsoft.com/office/drawing/2014/main" id="{11679631-EE1A-4E79-A39B-72D8E6BCE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9651" y="981076"/>
            <a:ext cx="41830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feld 2">
            <a:extLst>
              <a:ext uri="{FF2B5EF4-FFF2-40B4-BE49-F238E27FC236}">
                <a16:creationId xmlns:a16="http://schemas.microsoft.com/office/drawing/2014/main" id="{8B685436-B7E3-4B7D-A45B-60D44CDD7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4" y="260350"/>
            <a:ext cx="5159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Wasserpotential-Bestimmung am Psychrometer</a:t>
            </a:r>
          </a:p>
        </p:txBody>
      </p:sp>
      <p:sp>
        <p:nvSpPr>
          <p:cNvPr id="14340" name="Textfeld 3">
            <a:extLst>
              <a:ext uri="{FF2B5EF4-FFF2-40B4-BE49-F238E27FC236}">
                <a16:creationId xmlns:a16="http://schemas.microsoft.com/office/drawing/2014/main" id="{64CB2C23-013F-49B9-B54B-A4A5B0920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196976"/>
            <a:ext cx="40306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Probe wird mit möglichst wenig Luft </a:t>
            </a:r>
            <a:br>
              <a:rPr lang="de-DE" altLang="de-DE"/>
            </a:br>
            <a:r>
              <a:rPr lang="de-DE" altLang="de-DE"/>
              <a:t>  eingeschlossen.</a:t>
            </a:r>
            <a:br>
              <a:rPr lang="de-DE" altLang="de-DE"/>
            </a:br>
            <a:endParaRPr lang="de-DE" alt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Gleichgewichtseinstellung:</a:t>
            </a:r>
            <a:br>
              <a:rPr lang="de-DE" altLang="de-DE"/>
            </a:br>
            <a:r>
              <a:rPr lang="de-DE" altLang="de-DE"/>
              <a:t>  </a:t>
            </a:r>
            <a:r>
              <a:rPr lang="el-GR" altLang="de-DE"/>
              <a:t>Ψ</a:t>
            </a:r>
            <a:r>
              <a:rPr lang="de-DE" altLang="de-DE"/>
              <a:t> (Probe) = </a:t>
            </a:r>
            <a:r>
              <a:rPr lang="el-GR" altLang="de-DE"/>
              <a:t>Ψ</a:t>
            </a:r>
            <a:r>
              <a:rPr lang="de-DE" altLang="de-DE"/>
              <a:t> (Luft)</a:t>
            </a:r>
            <a:br>
              <a:rPr lang="de-DE" altLang="de-DE"/>
            </a:br>
            <a:endParaRPr lang="de-DE" alt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Messung der relativen Luftfeuchte über</a:t>
            </a:r>
            <a:br>
              <a:rPr lang="de-DE" altLang="de-DE"/>
            </a:br>
            <a:r>
              <a:rPr lang="de-DE" altLang="de-DE"/>
              <a:t>  Taupunktbestimmung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50B94F-11F8-4E7C-A511-AC531DEF4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4437064"/>
            <a:ext cx="5541962" cy="9239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Turgor (</a:t>
            </a:r>
            <a:r>
              <a:rPr lang="el-GR" altLang="de-DE"/>
              <a:t>Ψ</a:t>
            </a:r>
            <a:r>
              <a:rPr lang="de-DE" altLang="de-DE"/>
              <a:t>p): </a:t>
            </a:r>
            <a:r>
              <a:rPr lang="de-DE" altLang="de-DE" u="sng"/>
              <a:t>intakte Pflanzenteile</a:t>
            </a:r>
            <a:r>
              <a:rPr lang="de-DE" altLang="de-DE"/>
              <a:t> in der Probenkammer</a:t>
            </a:r>
            <a:br>
              <a:rPr lang="de-DE" altLang="de-DE"/>
            </a:br>
            <a:endParaRPr lang="de-DE" alt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Osmotisches Potential (</a:t>
            </a:r>
            <a:r>
              <a:rPr lang="el-GR" altLang="de-DE"/>
              <a:t>Ψ</a:t>
            </a:r>
            <a:r>
              <a:rPr lang="de-DE" altLang="de-DE"/>
              <a:t>s): </a:t>
            </a:r>
            <a:r>
              <a:rPr lang="de-DE" altLang="de-DE" u="sng"/>
              <a:t>Pflanzenpreßsaft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feld 1">
            <a:extLst>
              <a:ext uri="{FF2B5EF4-FFF2-40B4-BE49-F238E27FC236}">
                <a16:creationId xmlns:a16="http://schemas.microsoft.com/office/drawing/2014/main" id="{F2E45774-F52F-4FBB-BB1D-D2E38298F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8" y="260350"/>
            <a:ext cx="371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s-Bestimmung durch Kryoskopie</a:t>
            </a:r>
          </a:p>
        </p:txBody>
      </p:sp>
      <p:grpSp>
        <p:nvGrpSpPr>
          <p:cNvPr id="15363" name="Gruppieren 8">
            <a:extLst>
              <a:ext uri="{FF2B5EF4-FFF2-40B4-BE49-F238E27FC236}">
                <a16:creationId xmlns:a16="http://schemas.microsoft.com/office/drawing/2014/main" id="{6FD094F5-6AA3-4112-92ED-A74460F3D321}"/>
              </a:ext>
            </a:extLst>
          </p:cNvPr>
          <p:cNvGrpSpPr>
            <a:grpSpLocks/>
          </p:cNvGrpSpPr>
          <p:nvPr/>
        </p:nvGrpSpPr>
        <p:grpSpPr bwMode="auto">
          <a:xfrm>
            <a:off x="3071813" y="1484314"/>
            <a:ext cx="6532562" cy="3455987"/>
            <a:chOff x="2024062" y="1630541"/>
            <a:chExt cx="6532100" cy="3455809"/>
          </a:xfrm>
        </p:grpSpPr>
        <p:grpSp>
          <p:nvGrpSpPr>
            <p:cNvPr id="15364" name="Gruppieren 5">
              <a:extLst>
                <a:ext uri="{FF2B5EF4-FFF2-40B4-BE49-F238E27FC236}">
                  <a16:creationId xmlns:a16="http://schemas.microsoft.com/office/drawing/2014/main" id="{A794E4C0-0CB1-459C-B213-7C0529D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4062" y="1630541"/>
              <a:ext cx="5095875" cy="3455809"/>
              <a:chOff x="2024062" y="1630541"/>
              <a:chExt cx="5095875" cy="3455809"/>
            </a:xfrm>
          </p:grpSpPr>
          <p:pic>
            <p:nvPicPr>
              <p:cNvPr id="15367" name="Grafik 3" descr="osmo02.gif">
                <a:extLst>
                  <a:ext uri="{FF2B5EF4-FFF2-40B4-BE49-F238E27FC236}">
                    <a16:creationId xmlns:a16="http://schemas.microsoft.com/office/drawing/2014/main" id="{03060EBC-418E-4453-94D1-91085281A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4062" y="1771650"/>
                <a:ext cx="5095875" cy="3314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68" name="Textfeld 4">
                <a:extLst>
                  <a:ext uri="{FF2B5EF4-FFF2-40B4-BE49-F238E27FC236}">
                    <a16:creationId xmlns:a16="http://schemas.microsoft.com/office/drawing/2014/main" id="{8BE15472-17CA-4D15-8FD6-12808CEC1F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5025" y="1630541"/>
                <a:ext cx="241418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Auslösung d. Gefrierens</a:t>
                </a:r>
              </a:p>
              <a:p>
                <a:r>
                  <a:rPr lang="de-DE" altLang="de-DE"/>
                  <a:t> durch Vibration</a:t>
                </a:r>
              </a:p>
            </p:txBody>
          </p:sp>
        </p:grpSp>
        <p:sp>
          <p:nvSpPr>
            <p:cNvPr id="15365" name="Textfeld 6">
              <a:extLst>
                <a:ext uri="{FF2B5EF4-FFF2-40B4-BE49-F238E27FC236}">
                  <a16:creationId xmlns:a16="http://schemas.microsoft.com/office/drawing/2014/main" id="{89648253-7FB2-4F2B-A363-905BC3220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1872" y="3369766"/>
              <a:ext cx="1854290" cy="101566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de-DE" altLang="de-DE" sz="2000">
                  <a:sym typeface="Symbol" panose="05050102010706020507" pitchFamily="18" charset="2"/>
                </a:rPr>
                <a:t>t=1.86 °C</a:t>
              </a:r>
            </a:p>
            <a:p>
              <a:pPr algn="ctr"/>
              <a:r>
                <a:rPr lang="de-DE" altLang="de-DE" sz="2000">
                  <a:sym typeface="Symbol" panose="05050102010706020507" pitchFamily="18" charset="2"/>
                </a:rPr>
                <a:t>entspricht</a:t>
              </a:r>
            </a:p>
            <a:p>
              <a:pPr algn="ctr"/>
              <a:r>
                <a:rPr lang="de-DE" altLang="de-DE" sz="2000">
                  <a:sym typeface="Symbol" panose="05050102010706020507" pitchFamily="18" charset="2"/>
                </a:rPr>
                <a:t>Ψs= -2,236 MPa</a:t>
              </a:r>
              <a:endParaRPr lang="de-DE" altLang="de-DE" sz="2000"/>
            </a:p>
          </p:txBody>
        </p:sp>
        <p:sp>
          <p:nvSpPr>
            <p:cNvPr id="15366" name="Textfeld 7">
              <a:extLst>
                <a:ext uri="{FF2B5EF4-FFF2-40B4-BE49-F238E27FC236}">
                  <a16:creationId xmlns:a16="http://schemas.microsoft.com/office/drawing/2014/main" id="{4A282739-2A84-4805-8F36-FC75A6159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491" y="2627620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>
                  <a:sym typeface="Symbol" panose="05050102010706020507" pitchFamily="18" charset="2"/>
                </a:rPr>
                <a:t>t</a:t>
              </a:r>
              <a:endParaRPr lang="de-DE" altLang="de-DE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D9C6D38-0D17-4FDC-8EE5-4335B0BA332B}"/>
              </a:ext>
            </a:extLst>
          </p:cNvPr>
          <p:cNvSpPr txBox="1"/>
          <p:nvPr/>
        </p:nvSpPr>
        <p:spPr>
          <a:xfrm>
            <a:off x="3665621" y="2213811"/>
            <a:ext cx="390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2. Wasseraufnahme</a:t>
            </a:r>
          </a:p>
        </p:txBody>
      </p:sp>
    </p:spTree>
    <p:extLst>
      <p:ext uri="{BB962C8B-B14F-4D97-AF65-F5344CB8AC3E}">
        <p14:creationId xmlns:p14="http://schemas.microsoft.com/office/powerpoint/2010/main" val="173798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E:\chenlifeng\professor\new0801\53.jpg">
            <a:extLst>
              <a:ext uri="{FF2B5EF4-FFF2-40B4-BE49-F238E27FC236}">
                <a16:creationId xmlns:a16="http://schemas.microsoft.com/office/drawing/2014/main" id="{CDB645AF-FF00-45F5-AF07-BE784495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7713" y="788988"/>
            <a:ext cx="6096000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feld 2">
            <a:extLst>
              <a:ext uri="{FF2B5EF4-FFF2-40B4-BE49-F238E27FC236}">
                <a16:creationId xmlns:a16="http://schemas.microsoft.com/office/drawing/2014/main" id="{DE33E6AC-32E1-4452-817A-1769649CF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4" y="260350"/>
            <a:ext cx="39170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 dirty="0"/>
              <a:t>Wasseraufnahme über die Wurzel</a:t>
            </a:r>
          </a:p>
        </p:txBody>
      </p:sp>
      <p:sp>
        <p:nvSpPr>
          <p:cNvPr id="22532" name="Textfeld 3">
            <a:extLst>
              <a:ext uri="{FF2B5EF4-FFF2-40B4-BE49-F238E27FC236}">
                <a16:creationId xmlns:a16="http://schemas.microsoft.com/office/drawing/2014/main" id="{13A60A86-3DC6-4F7A-932C-0F0D3B352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26" y="6021389"/>
            <a:ext cx="1541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Gerstenwurzel</a:t>
            </a:r>
          </a:p>
        </p:txBody>
      </p:sp>
      <p:sp>
        <p:nvSpPr>
          <p:cNvPr id="22533" name="Textfeld 4">
            <a:extLst>
              <a:ext uri="{FF2B5EF4-FFF2-40B4-BE49-F238E27FC236}">
                <a16:creationId xmlns:a16="http://schemas.microsoft.com/office/drawing/2014/main" id="{C30CF259-DFEE-4788-9DE3-6EFF64CE4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6" y="1341438"/>
            <a:ext cx="1374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>
                <a:solidFill>
                  <a:srgbClr val="FF0000"/>
                </a:solidFill>
              </a:rPr>
              <a:t>Wurzelhaare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7F5CB5-3299-407C-82E5-F4943CADA88C}"/>
              </a:ext>
            </a:extLst>
          </p:cNvPr>
          <p:cNvCxnSpPr/>
          <p:nvPr/>
        </p:nvCxnSpPr>
        <p:spPr>
          <a:xfrm>
            <a:off x="3287714" y="1557339"/>
            <a:ext cx="720725" cy="2873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E:\chenlifeng\professor\new0801\55.jpg">
            <a:extLst>
              <a:ext uri="{FF2B5EF4-FFF2-40B4-BE49-F238E27FC236}">
                <a16:creationId xmlns:a16="http://schemas.microsoft.com/office/drawing/2014/main" id="{BC085A1A-BA1A-490E-9FB2-43258A32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314" y="1125539"/>
            <a:ext cx="59467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 descr="D:\chenlifen20002\221102\Image15-1.jpg">
            <a:extLst>
              <a:ext uri="{FF2B5EF4-FFF2-40B4-BE49-F238E27FC236}">
                <a16:creationId xmlns:a16="http://schemas.microsoft.com/office/drawing/2014/main" id="{32249B8D-F546-4E6E-B4A3-6AF69F1F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-6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1412876"/>
            <a:ext cx="1498600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chenlifeng\Powerpoint02\0807\File0006.jpg">
            <a:extLst>
              <a:ext uri="{FF2B5EF4-FFF2-40B4-BE49-F238E27FC236}">
                <a16:creationId xmlns:a16="http://schemas.microsoft.com/office/drawing/2014/main" id="{F85074CF-6C31-4ADA-8AC7-9AEFC001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12000"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376" y="692150"/>
            <a:ext cx="596741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feld 1">
            <a:extLst>
              <a:ext uri="{FF2B5EF4-FFF2-40B4-BE49-F238E27FC236}">
                <a16:creationId xmlns:a16="http://schemas.microsoft.com/office/drawing/2014/main" id="{73CF722F-186B-454A-978C-D4640694B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6" y="404813"/>
            <a:ext cx="4808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 dirty="0"/>
              <a:t>Maße für den Wasserzustand in der Pflanze</a:t>
            </a:r>
          </a:p>
        </p:txBody>
      </p:sp>
      <p:sp>
        <p:nvSpPr>
          <p:cNvPr id="16387" name="Textfeld 2">
            <a:extLst>
              <a:ext uri="{FF2B5EF4-FFF2-40B4-BE49-F238E27FC236}">
                <a16:creationId xmlns:a16="http://schemas.microsoft.com/office/drawing/2014/main" id="{FDD0ED41-F536-4F4F-B6EC-81FB2BD32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270000"/>
            <a:ext cx="5103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dirty="0"/>
              <a:t> </a:t>
            </a:r>
            <a:r>
              <a:rPr lang="de-DE" altLang="de-DE" u="sng" dirty="0"/>
              <a:t>relativer Wassergehalt </a:t>
            </a:r>
            <a:r>
              <a:rPr lang="de-DE" altLang="de-DE" dirty="0"/>
              <a:t>(% H</a:t>
            </a:r>
            <a:r>
              <a:rPr lang="de-DE" altLang="de-DE" baseline="-25000" dirty="0"/>
              <a:t>2</a:t>
            </a:r>
            <a:r>
              <a:rPr lang="de-DE" altLang="de-DE" dirty="0"/>
              <a:t>O g</a:t>
            </a:r>
            <a:r>
              <a:rPr lang="de-DE" altLang="de-DE" baseline="30000" dirty="0"/>
              <a:t>-1</a:t>
            </a:r>
            <a:r>
              <a:rPr lang="de-DE" altLang="de-DE" dirty="0"/>
              <a:t> Trockengewicht)</a:t>
            </a: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78B601CD-818A-44E3-8AEA-532790CE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326" y="1341439"/>
            <a:ext cx="2328863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0A97849-7DCA-4634-88D7-EF6EEA4A6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774825"/>
            <a:ext cx="51466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Wenig aussagekräftig, da</a:t>
            </a:r>
          </a:p>
          <a:p>
            <a:r>
              <a:rPr lang="de-DE" altLang="de-DE"/>
              <a:t>- der Wassergehalt verschiedener Arten und Gewebe</a:t>
            </a:r>
            <a:br>
              <a:rPr lang="de-DE" altLang="de-DE"/>
            </a:br>
            <a:r>
              <a:rPr lang="de-DE" altLang="de-DE"/>
              <a:t>   deutlich verschieden sein kann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EE15EC-8E9B-43DE-BD84-F1746A56B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2711451"/>
            <a:ext cx="4637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- nicht bekannt ist, ob das Wasser physiologisch</a:t>
            </a:r>
            <a:br>
              <a:rPr lang="de-DE" altLang="de-DE"/>
            </a:br>
            <a:r>
              <a:rPr lang="de-DE" altLang="de-DE"/>
              <a:t>   verfügbar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57DFEB-D238-45E5-AAEA-5D84497B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3565525"/>
            <a:ext cx="464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dirty="0"/>
              <a:t> </a:t>
            </a:r>
            <a:r>
              <a:rPr lang="de-DE" altLang="de-DE" u="sng" dirty="0"/>
              <a:t>Wassersättigungsdefizit</a:t>
            </a:r>
            <a:r>
              <a:rPr lang="de-DE" altLang="de-DE" dirty="0"/>
              <a:t> (% Sättigungsgewicht)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DA1123-A5FB-47D3-8F3A-DA70F0C6D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4006851"/>
            <a:ext cx="471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Char char="-"/>
            </a:pPr>
            <a:r>
              <a:rPr lang="de-DE" altLang="de-DE"/>
              <a:t> Berücksichtigt unterschiedliche Wassergehalte,</a:t>
            </a:r>
            <a:br>
              <a:rPr lang="de-DE" altLang="de-DE"/>
            </a:br>
            <a:r>
              <a:rPr lang="de-DE" altLang="de-DE"/>
              <a:t>  aber nicht Verfügbarkeit</a:t>
            </a:r>
          </a:p>
        </p:txBody>
      </p:sp>
      <p:grpSp>
        <p:nvGrpSpPr>
          <p:cNvPr id="4" name="Gruppieren 12">
            <a:extLst>
              <a:ext uri="{FF2B5EF4-FFF2-40B4-BE49-F238E27FC236}">
                <a16:creationId xmlns:a16="http://schemas.microsoft.com/office/drawing/2014/main" id="{BB9F587F-D002-43DA-B948-1A1D93B91490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4868863"/>
            <a:ext cx="5400675" cy="863600"/>
            <a:chOff x="827584" y="4869160"/>
            <a:chExt cx="5400600" cy="864096"/>
          </a:xfrm>
        </p:grpSpPr>
        <p:grpSp>
          <p:nvGrpSpPr>
            <p:cNvPr id="16394" name="Gruppieren 10">
              <a:extLst>
                <a:ext uri="{FF2B5EF4-FFF2-40B4-BE49-F238E27FC236}">
                  <a16:creationId xmlns:a16="http://schemas.microsoft.com/office/drawing/2014/main" id="{1EF90BE2-A548-4071-9521-B0429E668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4869160"/>
              <a:ext cx="5300261" cy="803121"/>
              <a:chOff x="827584" y="4869160"/>
              <a:chExt cx="5300261" cy="803121"/>
            </a:xfrm>
          </p:grpSpPr>
          <p:sp>
            <p:nvSpPr>
              <p:cNvPr id="16396" name="Textfeld 8">
                <a:extLst>
                  <a:ext uri="{FF2B5EF4-FFF2-40B4-BE49-F238E27FC236}">
                    <a16:creationId xmlns:a16="http://schemas.microsoft.com/office/drawing/2014/main" id="{630CAFF6-A709-4D63-A699-E4E5F2505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584" y="4869160"/>
                <a:ext cx="184717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de-DE" altLang="de-DE" dirty="0"/>
                  <a:t> </a:t>
                </a:r>
                <a:r>
                  <a:rPr lang="de-DE" altLang="de-DE" u="sng" dirty="0"/>
                  <a:t>Wasserpotential</a:t>
                </a:r>
              </a:p>
            </p:txBody>
          </p:sp>
          <p:sp>
            <p:nvSpPr>
              <p:cNvPr id="16397" name="Textfeld 9">
                <a:extLst>
                  <a:ext uri="{FF2B5EF4-FFF2-40B4-BE49-F238E27FC236}">
                    <a16:creationId xmlns:a16="http://schemas.microsoft.com/office/drawing/2014/main" id="{2E42AD66-C3A8-4F0F-83EE-4DD849BDD4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9100" y="5302949"/>
                <a:ext cx="524874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Char char="-"/>
                </a:pPr>
                <a:r>
                  <a:rPr lang="de-DE" altLang="de-DE"/>
                  <a:t> Ist ein Maß für das physiologisch verfügbare Wasser!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5FC02D7-8F6A-4C69-8067-EC89707D61B5}"/>
                </a:ext>
              </a:extLst>
            </p:cNvPr>
            <p:cNvSpPr/>
            <p:nvPr/>
          </p:nvSpPr>
          <p:spPr>
            <a:xfrm>
              <a:off x="827584" y="4869160"/>
              <a:ext cx="5400600" cy="8640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>
            <a:extLst>
              <a:ext uri="{FF2B5EF4-FFF2-40B4-BE49-F238E27FC236}">
                <a16:creationId xmlns:a16="http://schemas.microsoft.com/office/drawing/2014/main" id="{AEFF66ED-A003-42C4-9FF8-06F1DB333819}"/>
              </a:ext>
            </a:extLst>
          </p:cNvPr>
          <p:cNvGrpSpPr>
            <a:grpSpLocks/>
          </p:cNvGrpSpPr>
          <p:nvPr/>
        </p:nvGrpSpPr>
        <p:grpSpPr bwMode="auto">
          <a:xfrm>
            <a:off x="2032000" y="1449388"/>
            <a:ext cx="8128000" cy="5003800"/>
            <a:chOff x="320" y="584"/>
            <a:chExt cx="5120" cy="3152"/>
          </a:xfrm>
        </p:grpSpPr>
        <p:pic>
          <p:nvPicPr>
            <p:cNvPr id="26628" name="Picture 3" descr="D:\From-D\Steudle\Pics-1\exo-11.jpg">
              <a:extLst>
                <a:ext uri="{FF2B5EF4-FFF2-40B4-BE49-F238E27FC236}">
                  <a16:creationId xmlns:a16="http://schemas.microsoft.com/office/drawing/2014/main" id="{5BE033D5-1B75-4D89-B380-0F6609E28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6000" contras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" y="584"/>
              <a:ext cx="5120" cy="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9" name="Line 4">
              <a:extLst>
                <a:ext uri="{FF2B5EF4-FFF2-40B4-BE49-F238E27FC236}">
                  <a16:creationId xmlns:a16="http://schemas.microsoft.com/office/drawing/2014/main" id="{53D34BD7-471F-49C9-B66E-3CE4C0707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1536"/>
              <a:ext cx="240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6627" name="Text Box 5">
            <a:extLst>
              <a:ext uri="{FF2B5EF4-FFF2-40B4-BE49-F238E27FC236}">
                <a16:creationId xmlns:a16="http://schemas.microsoft.com/office/drawing/2014/main" id="{01B2A7C1-CA3C-4A94-9369-56D9891CD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404814"/>
            <a:ext cx="77724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de-DE" sz="2000"/>
              <a:t>Caspari-Streifen (Pfeil) in radiären Wänden der Exodermis der Zwiebel</a:t>
            </a:r>
          </a:p>
          <a:p>
            <a:pPr algn="ctr" eaLnBrk="0" hangingPunct="0">
              <a:spcBef>
                <a:spcPct val="50000"/>
              </a:spcBef>
            </a:pPr>
            <a:r>
              <a:rPr lang="en-GB" altLang="de-DE"/>
              <a:t>(Ep – Epidermalzellen, Ex – Exodermis)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feld 2">
            <a:extLst>
              <a:ext uri="{FF2B5EF4-FFF2-40B4-BE49-F238E27FC236}">
                <a16:creationId xmlns:a16="http://schemas.microsoft.com/office/drawing/2014/main" id="{214D89F3-5FB5-4E59-929F-576327FA2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260350"/>
            <a:ext cx="143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/>
              <a:t>Aquaporine</a:t>
            </a:r>
          </a:p>
        </p:txBody>
      </p:sp>
      <p:sp>
        <p:nvSpPr>
          <p:cNvPr id="9219" name="Textfeld 3">
            <a:extLst>
              <a:ext uri="{FF2B5EF4-FFF2-40B4-BE49-F238E27FC236}">
                <a16:creationId xmlns:a16="http://schemas.microsoft.com/office/drawing/2014/main" id="{766A1DAD-318D-41A6-879A-99CEB9215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908050"/>
            <a:ext cx="4565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Wasser gelangt überwiegend über membran-</a:t>
            </a:r>
            <a:br>
              <a:rPr lang="de-DE" altLang="de-DE"/>
            </a:br>
            <a:r>
              <a:rPr lang="de-DE" altLang="de-DE"/>
              <a:t>   gebundene Proteine in die Zelle.</a:t>
            </a:r>
          </a:p>
        </p:txBody>
      </p:sp>
      <p:sp>
        <p:nvSpPr>
          <p:cNvPr id="9220" name="Textfeld 4">
            <a:extLst>
              <a:ext uri="{FF2B5EF4-FFF2-40B4-BE49-F238E27FC236}">
                <a16:creationId xmlns:a16="http://schemas.microsoft.com/office/drawing/2014/main" id="{3A380B90-F15A-4983-842A-EC13F162A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1557338"/>
            <a:ext cx="43862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Nur 5 – 25 % werden direkt durch die Lipid-</a:t>
            </a:r>
            <a:br>
              <a:rPr lang="de-DE" altLang="de-DE"/>
            </a:br>
            <a:r>
              <a:rPr lang="de-DE" altLang="de-DE"/>
              <a:t>   Doppelschicht transportiert.</a:t>
            </a:r>
          </a:p>
        </p:txBody>
      </p:sp>
      <p:pic>
        <p:nvPicPr>
          <p:cNvPr id="6" name="AQP-movie1.mpg">
            <a:hlinkClick r:id="" action="ppaction://media"/>
            <a:extLst>
              <a:ext uri="{FF2B5EF4-FFF2-40B4-BE49-F238E27FC236}">
                <a16:creationId xmlns:a16="http://schemas.microsoft.com/office/drawing/2014/main" id="{7CD89FB6-8B27-4A88-871A-E51AF783E1C4}"/>
              </a:ext>
            </a:extLst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490789"/>
            <a:ext cx="266858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4">
            <a:extLst>
              <a:ext uri="{FF2B5EF4-FFF2-40B4-BE49-F238E27FC236}">
                <a16:creationId xmlns:a16="http://schemas.microsoft.com/office/drawing/2014/main" id="{E93FDB82-4CE2-41A2-8181-53331A6F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3358"/>
          <a:stretch>
            <a:fillRect/>
          </a:stretch>
        </p:blipFill>
        <p:spPr bwMode="auto">
          <a:xfrm>
            <a:off x="1847850" y="1050925"/>
            <a:ext cx="381635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8050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A3E6E89-261A-47CC-AD60-D8E35B4F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1905000"/>
            <a:ext cx="4953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7F65A230-1D4A-4D79-93C3-9A03353D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2266950"/>
            <a:ext cx="4953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feld 4">
            <a:extLst>
              <a:ext uri="{FF2B5EF4-FFF2-40B4-BE49-F238E27FC236}">
                <a16:creationId xmlns:a16="http://schemas.microsoft.com/office/drawing/2014/main" id="{26EC3458-81BB-4DAC-8E2B-4B58F1073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9" y="692150"/>
            <a:ext cx="367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Aquaporine in Lipid-Doppelmembran</a:t>
            </a:r>
          </a:p>
        </p:txBody>
      </p:sp>
    </p:spTree>
    <p:extLst>
      <p:ext uri="{BB962C8B-B14F-4D97-AF65-F5344CB8AC3E}">
        <p14:creationId xmlns:p14="http://schemas.microsoft.com/office/powerpoint/2010/main" val="2115767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feld 2">
            <a:extLst>
              <a:ext uri="{FF2B5EF4-FFF2-40B4-BE49-F238E27FC236}">
                <a16:creationId xmlns:a16="http://schemas.microsoft.com/office/drawing/2014/main" id="{5CDBED45-6EEF-49CE-B792-57445861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1052513"/>
            <a:ext cx="4143375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de-DE" altLang="de-DE" sz="2000"/>
              <a:t>Treibende Kraft der Wasseraufnahme:</a:t>
            </a:r>
          </a:p>
          <a:p>
            <a:pPr algn="ctr"/>
            <a:endParaRPr lang="de-DE" altLang="de-DE"/>
          </a:p>
          <a:p>
            <a:pPr algn="ctr"/>
            <a:r>
              <a:rPr lang="de-DE" altLang="de-DE" sz="2400"/>
              <a:t>Ψ (Wurzel) &lt; Ψ (Boden)</a:t>
            </a:r>
          </a:p>
        </p:txBody>
      </p:sp>
      <p:grpSp>
        <p:nvGrpSpPr>
          <p:cNvPr id="27651" name="Gruppieren 6">
            <a:extLst>
              <a:ext uri="{FF2B5EF4-FFF2-40B4-BE49-F238E27FC236}">
                <a16:creationId xmlns:a16="http://schemas.microsoft.com/office/drawing/2014/main" id="{B4810F74-53FC-434A-A98F-CDC86F3810BD}"/>
              </a:ext>
            </a:extLst>
          </p:cNvPr>
          <p:cNvGrpSpPr>
            <a:grpSpLocks/>
          </p:cNvGrpSpPr>
          <p:nvPr/>
        </p:nvGrpSpPr>
        <p:grpSpPr bwMode="auto">
          <a:xfrm>
            <a:off x="6524626" y="836614"/>
            <a:ext cx="4143375" cy="5400675"/>
            <a:chOff x="5001107" y="836712"/>
            <a:chExt cx="4142893" cy="5400000"/>
          </a:xfrm>
        </p:grpSpPr>
        <p:pic>
          <p:nvPicPr>
            <p:cNvPr id="27654" name="Picture 4">
              <a:extLst>
                <a:ext uri="{FF2B5EF4-FFF2-40B4-BE49-F238E27FC236}">
                  <a16:creationId xmlns:a16="http://schemas.microsoft.com/office/drawing/2014/main" id="{615494F8-056A-430E-90C4-BED5342FF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978" y="836712"/>
              <a:ext cx="3540022" cy="54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390EC97-F87E-456E-AE09-6E5220A70F9C}"/>
                </a:ext>
              </a:extLst>
            </p:cNvPr>
            <p:cNvCxnSpPr/>
            <p:nvPr/>
          </p:nvCxnSpPr>
          <p:spPr>
            <a:xfrm rot="5400000" flipH="1" flipV="1">
              <a:off x="3166985" y="3393060"/>
              <a:ext cx="4825397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56" name="Textfeld 5">
              <a:extLst>
                <a:ext uri="{FF2B5EF4-FFF2-40B4-BE49-F238E27FC236}">
                  <a16:creationId xmlns:a16="http://schemas.microsoft.com/office/drawing/2014/main" id="{FB160EC9-B575-40EF-8F7A-5A4D3C50D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1107" y="3356992"/>
              <a:ext cx="5790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 sz="2400"/>
                <a:t>- Ψ</a:t>
              </a:r>
            </a:p>
          </p:txBody>
        </p:sp>
      </p:grpSp>
      <p:sp>
        <p:nvSpPr>
          <p:cNvPr id="27652" name="Textfeld 7">
            <a:extLst>
              <a:ext uri="{FF2B5EF4-FFF2-40B4-BE49-F238E27FC236}">
                <a16:creationId xmlns:a16="http://schemas.microsoft.com/office/drawing/2014/main" id="{3369540D-EDC5-4BAE-BE97-71F44CCFF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2781300"/>
            <a:ext cx="3529013" cy="922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de-DE" altLang="de-DE"/>
              <a:t>Ψs  in der Pflanze ist negativer als </a:t>
            </a:r>
          </a:p>
          <a:p>
            <a:pPr algn="just"/>
            <a:r>
              <a:rPr lang="de-DE" altLang="de-DE"/>
              <a:t>Ψm, das die Bindung des Wassers im Boden beschreibt.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86A653-28F3-4BEA-BF4E-FBD55619E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4233863"/>
            <a:ext cx="2520950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de-DE" altLang="de-DE"/>
              <a:t>Ψs  erzeugt </a:t>
            </a:r>
            <a:r>
              <a:rPr lang="de-DE" altLang="de-DE" u="sng"/>
              <a:t>Wurzeldruck</a:t>
            </a:r>
          </a:p>
          <a:p>
            <a:pPr algn="just"/>
            <a:r>
              <a:rPr lang="de-DE" altLang="de-DE"/>
              <a:t>(ca. 300-500 kPa).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F17E313-239C-4D33-BE09-0FF6C7E8CA13}"/>
              </a:ext>
            </a:extLst>
          </p:cNvPr>
          <p:cNvSpPr txBox="1"/>
          <p:nvPr/>
        </p:nvSpPr>
        <p:spPr>
          <a:xfrm>
            <a:off x="3192379" y="2510590"/>
            <a:ext cx="677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3. Wasserleitung durch die Pflanze</a:t>
            </a:r>
          </a:p>
        </p:txBody>
      </p:sp>
    </p:spTree>
    <p:extLst>
      <p:ext uri="{BB962C8B-B14F-4D97-AF65-F5344CB8AC3E}">
        <p14:creationId xmlns:p14="http://schemas.microsoft.com/office/powerpoint/2010/main" val="2931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feld 1">
            <a:extLst>
              <a:ext uri="{FF2B5EF4-FFF2-40B4-BE49-F238E27FC236}">
                <a16:creationId xmlns:a16="http://schemas.microsoft.com/office/drawing/2014/main" id="{D1874459-E99C-4536-90D1-E24A156FC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4" y="260350"/>
            <a:ext cx="3589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/>
              <a:t>Wasserleitung durch die Pflanze</a:t>
            </a:r>
          </a:p>
        </p:txBody>
      </p:sp>
      <p:sp>
        <p:nvSpPr>
          <p:cNvPr id="32771" name="Textfeld 2">
            <a:extLst>
              <a:ext uri="{FF2B5EF4-FFF2-40B4-BE49-F238E27FC236}">
                <a16:creationId xmlns:a16="http://schemas.microsoft.com/office/drawing/2014/main" id="{AFF8C1AD-7161-46BF-826D-65714539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052514"/>
            <a:ext cx="4248150" cy="1908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dirty="0"/>
              <a:t>Treibende Kraft des Wassertransports zu den Blättern:</a:t>
            </a:r>
          </a:p>
          <a:p>
            <a:endParaRPr lang="de-DE" altLang="de-DE" dirty="0"/>
          </a:p>
          <a:p>
            <a:pPr algn="ctr">
              <a:lnSpc>
                <a:spcPct val="150000"/>
              </a:lnSpc>
            </a:pPr>
            <a:r>
              <a:rPr lang="de-DE" altLang="de-DE" sz="2400" dirty="0">
                <a:solidFill>
                  <a:srgbClr val="FF0000"/>
                </a:solidFill>
              </a:rPr>
              <a:t>Ψ (Blätter) &lt; Ψ (</a:t>
            </a:r>
            <a:r>
              <a:rPr lang="de-DE" altLang="de-DE" sz="2400" dirty="0" err="1">
                <a:solidFill>
                  <a:srgbClr val="FF0000"/>
                </a:solidFill>
              </a:rPr>
              <a:t>Sproß</a:t>
            </a:r>
            <a:r>
              <a:rPr lang="de-DE" altLang="de-DE" sz="2400" dirty="0">
                <a:solidFill>
                  <a:srgbClr val="FF0000"/>
                </a:solidFill>
              </a:rPr>
              <a:t>) &lt;</a:t>
            </a:r>
          </a:p>
          <a:p>
            <a:pPr algn="ctr"/>
            <a:r>
              <a:rPr lang="de-DE" altLang="de-DE" sz="2400" dirty="0">
                <a:solidFill>
                  <a:srgbClr val="FF0000"/>
                </a:solidFill>
              </a:rPr>
              <a:t>&lt; Ψ (Wurzel) &lt; Ψ (Boden)</a:t>
            </a:r>
          </a:p>
        </p:txBody>
      </p:sp>
      <p:pic>
        <p:nvPicPr>
          <p:cNvPr id="32772" name="Picture 4" descr="pp04010">
            <a:extLst>
              <a:ext uri="{FF2B5EF4-FFF2-40B4-BE49-F238E27FC236}">
                <a16:creationId xmlns:a16="http://schemas.microsoft.com/office/drawing/2014/main" id="{92169B61-C043-4A50-9F41-5E3D9D5DF30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1" y="1066801"/>
            <a:ext cx="411162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chenlifen20002\CHENLIFENG an Je Qing (Btb4d27)\Powerpoint02\131102\Untitled-23.JPG">
            <a:extLst>
              <a:ext uri="{FF2B5EF4-FFF2-40B4-BE49-F238E27FC236}">
                <a16:creationId xmlns:a16="http://schemas.microsoft.com/office/drawing/2014/main" id="{8370B822-F26A-4EDF-ACA7-27B9E85E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798514"/>
            <a:ext cx="73152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feld 2">
            <a:extLst>
              <a:ext uri="{FF2B5EF4-FFF2-40B4-BE49-F238E27FC236}">
                <a16:creationId xmlns:a16="http://schemas.microsoft.com/office/drawing/2014/main" id="{3971DAB0-B9DB-4D47-BC5A-FB07FA102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4414" y="6453189"/>
            <a:ext cx="1133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1400"/>
              <a:t>Larcher 2001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feld 1">
            <a:extLst>
              <a:ext uri="{FF2B5EF4-FFF2-40B4-BE49-F238E27FC236}">
                <a16:creationId xmlns:a16="http://schemas.microsoft.com/office/drawing/2014/main" id="{1CE0A001-29BB-4822-B837-B245C749B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476250"/>
            <a:ext cx="469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/>
              <a:t>Mechanismen der Wasserleitung im Sproß</a:t>
            </a:r>
          </a:p>
        </p:txBody>
      </p:sp>
      <p:sp>
        <p:nvSpPr>
          <p:cNvPr id="34819" name="Textfeld 2">
            <a:extLst>
              <a:ext uri="{FF2B5EF4-FFF2-40B4-BE49-F238E27FC236}">
                <a16:creationId xmlns:a16="http://schemas.microsoft.com/office/drawing/2014/main" id="{21B6716C-37CE-4442-96E9-9C367CA2F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981075"/>
            <a:ext cx="5961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dirty="0"/>
              <a:t> </a:t>
            </a:r>
            <a:r>
              <a:rPr lang="de-DE" altLang="de-DE" u="sng" dirty="0"/>
              <a:t>Wurzeldruck</a:t>
            </a:r>
            <a:r>
              <a:rPr lang="de-DE" altLang="de-DE" dirty="0"/>
              <a:t> (durch osmotisches Potential der Wurzelzellen)</a:t>
            </a:r>
          </a:p>
        </p:txBody>
      </p:sp>
      <p:grpSp>
        <p:nvGrpSpPr>
          <p:cNvPr id="4" name="Gruppieren 61">
            <a:extLst>
              <a:ext uri="{FF2B5EF4-FFF2-40B4-BE49-F238E27FC236}">
                <a16:creationId xmlns:a16="http://schemas.microsoft.com/office/drawing/2014/main" id="{8C555743-CBF3-4F21-AC65-6EDCAF7F9D2E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1341439"/>
            <a:ext cx="7920037" cy="4473575"/>
            <a:chOff x="899592" y="1340768"/>
            <a:chExt cx="7920880" cy="4473788"/>
          </a:xfrm>
        </p:grpSpPr>
        <p:sp>
          <p:nvSpPr>
            <p:cNvPr id="34825" name="Textfeld 4">
              <a:extLst>
                <a:ext uri="{FF2B5EF4-FFF2-40B4-BE49-F238E27FC236}">
                  <a16:creationId xmlns:a16="http://schemas.microsoft.com/office/drawing/2014/main" id="{E9BB70D5-92D8-48D6-9377-BBAA092FA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1340768"/>
              <a:ext cx="79208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de-DE" altLang="de-DE" dirty="0"/>
                <a:t> </a:t>
              </a:r>
              <a:r>
                <a:rPr lang="de-DE" altLang="de-DE" u="sng" dirty="0"/>
                <a:t>Kapillarkräfte</a:t>
              </a:r>
              <a:r>
                <a:rPr lang="de-DE" altLang="de-DE" dirty="0"/>
                <a:t> </a:t>
              </a:r>
              <a:br>
                <a:rPr lang="de-DE" altLang="de-DE" dirty="0"/>
              </a:br>
              <a:r>
                <a:rPr lang="de-DE" altLang="de-DE" dirty="0"/>
                <a:t>  (durch Adhäsion an den Gefäßwänden und Kohäsion der Wassermoleküle)</a:t>
              </a:r>
            </a:p>
          </p:txBody>
        </p:sp>
        <p:grpSp>
          <p:nvGrpSpPr>
            <p:cNvPr id="34826" name="Gruppieren 57">
              <a:extLst>
                <a:ext uri="{FF2B5EF4-FFF2-40B4-BE49-F238E27FC236}">
                  <a16:creationId xmlns:a16="http://schemas.microsoft.com/office/drawing/2014/main" id="{6C9CE98B-12F8-4CF7-80AB-D3E835A582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9182" y="2214556"/>
              <a:ext cx="2684746" cy="3600000"/>
              <a:chOff x="1527214" y="2925344"/>
              <a:chExt cx="2684746" cy="3600000"/>
            </a:xfrm>
          </p:grpSpPr>
          <p:sp>
            <p:nvSpPr>
              <p:cNvPr id="34827" name="Line 3">
                <a:extLst>
                  <a:ext uri="{FF2B5EF4-FFF2-40B4-BE49-F238E27FC236}">
                    <a16:creationId xmlns:a16="http://schemas.microsoft.com/office/drawing/2014/main" id="{E078E522-90CD-4715-83FD-67E9407C5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592011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28" name="Line 4">
                <a:extLst>
                  <a:ext uri="{FF2B5EF4-FFF2-40B4-BE49-F238E27FC236}">
                    <a16:creationId xmlns:a16="http://schemas.microsoft.com/office/drawing/2014/main" id="{BBBCEB45-6754-4829-AB0B-EC686FFEE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658677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29" name="Line 5">
                <a:extLst>
                  <a:ext uri="{FF2B5EF4-FFF2-40B4-BE49-F238E27FC236}">
                    <a16:creationId xmlns:a16="http://schemas.microsoft.com/office/drawing/2014/main" id="{DEFD9ED5-B5FA-4903-86F0-8125EE8F9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725344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0" name="Line 6">
                <a:extLst>
                  <a:ext uri="{FF2B5EF4-FFF2-40B4-BE49-F238E27FC236}">
                    <a16:creationId xmlns:a16="http://schemas.microsoft.com/office/drawing/2014/main" id="{B91BDB4C-F4E9-40BA-A082-393FD0AA0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792011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1" name="Line 7">
                <a:extLst>
                  <a:ext uri="{FF2B5EF4-FFF2-40B4-BE49-F238E27FC236}">
                    <a16:creationId xmlns:a16="http://schemas.microsoft.com/office/drawing/2014/main" id="{652C9AF4-2292-460E-8023-2086F63F3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925344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2" name="Line 8">
                <a:extLst>
                  <a:ext uri="{FF2B5EF4-FFF2-40B4-BE49-F238E27FC236}">
                    <a16:creationId xmlns:a16="http://schemas.microsoft.com/office/drawing/2014/main" id="{DDA11A99-1119-4181-8937-E858DA78D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992011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3" name="Line 9">
                <a:extLst>
                  <a:ext uri="{FF2B5EF4-FFF2-40B4-BE49-F238E27FC236}">
                    <a16:creationId xmlns:a16="http://schemas.microsoft.com/office/drawing/2014/main" id="{6D1DDCB3-D459-4C31-AB39-CD23292D0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058677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4" name="Line 10">
                <a:extLst>
                  <a:ext uri="{FF2B5EF4-FFF2-40B4-BE49-F238E27FC236}">
                    <a16:creationId xmlns:a16="http://schemas.microsoft.com/office/drawing/2014/main" id="{B97B7595-E273-4EBE-B5BF-9CDA71F1A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525344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5" name="Line 11">
                <a:extLst>
                  <a:ext uri="{FF2B5EF4-FFF2-40B4-BE49-F238E27FC236}">
                    <a16:creationId xmlns:a16="http://schemas.microsoft.com/office/drawing/2014/main" id="{EE1F9F61-0114-45E7-B5D7-9A6558E75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458677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6" name="Line 12">
                <a:extLst>
                  <a:ext uri="{FF2B5EF4-FFF2-40B4-BE49-F238E27FC236}">
                    <a16:creationId xmlns:a16="http://schemas.microsoft.com/office/drawing/2014/main" id="{0D0E1447-5269-4BE9-8D4B-0F555495A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392011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7" name="Line 13">
                <a:extLst>
                  <a:ext uri="{FF2B5EF4-FFF2-40B4-BE49-F238E27FC236}">
                    <a16:creationId xmlns:a16="http://schemas.microsoft.com/office/drawing/2014/main" id="{AC20B5DE-D771-4EEA-908A-AB5209E12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325344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8" name="Line 14">
                <a:extLst>
                  <a:ext uri="{FF2B5EF4-FFF2-40B4-BE49-F238E27FC236}">
                    <a16:creationId xmlns:a16="http://schemas.microsoft.com/office/drawing/2014/main" id="{0DAFA3D4-C01B-4FC9-8AF8-28B1C1A32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258677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39" name="Line 15">
                <a:extLst>
                  <a:ext uri="{FF2B5EF4-FFF2-40B4-BE49-F238E27FC236}">
                    <a16:creationId xmlns:a16="http://schemas.microsoft.com/office/drawing/2014/main" id="{149D09B1-6471-4C8A-A5F4-6F5485EA5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192011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0" name="Line 16">
                <a:extLst>
                  <a:ext uri="{FF2B5EF4-FFF2-40B4-BE49-F238E27FC236}">
                    <a16:creationId xmlns:a16="http://schemas.microsoft.com/office/drawing/2014/main" id="{0DB3E566-7A74-4E2B-B5FC-F827AE169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6125344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1" name="Line 17">
                <a:extLst>
                  <a:ext uri="{FF2B5EF4-FFF2-40B4-BE49-F238E27FC236}">
                    <a16:creationId xmlns:a16="http://schemas.microsoft.com/office/drawing/2014/main" id="{8EA392FB-1F5B-436F-8C36-9732E39C5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2925344"/>
                <a:ext cx="0" cy="3266667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2" name="Line 18">
                <a:extLst>
                  <a:ext uri="{FF2B5EF4-FFF2-40B4-BE49-F238E27FC236}">
                    <a16:creationId xmlns:a16="http://schemas.microsoft.com/office/drawing/2014/main" id="{E0A651B9-EE53-4EDD-87FC-667DE2CEF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316" y="2925344"/>
                <a:ext cx="0" cy="3266667"/>
              </a:xfrm>
              <a:prstGeom prst="line">
                <a:avLst/>
              </a:prstGeom>
              <a:noFill/>
              <a:ln w="317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3" name="Line 19">
                <a:extLst>
                  <a:ext uri="{FF2B5EF4-FFF2-40B4-BE49-F238E27FC236}">
                    <a16:creationId xmlns:a16="http://schemas.microsoft.com/office/drawing/2014/main" id="{B9D34332-3517-4FC0-8CDB-B7C200E2A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0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4" name="Line 20">
                <a:extLst>
                  <a:ext uri="{FF2B5EF4-FFF2-40B4-BE49-F238E27FC236}">
                    <a16:creationId xmlns:a16="http://schemas.microsoft.com/office/drawing/2014/main" id="{57AFF1A7-AE93-4AA9-A991-C9F697214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1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5" name="Line 21">
                <a:extLst>
                  <a:ext uri="{FF2B5EF4-FFF2-40B4-BE49-F238E27FC236}">
                    <a16:creationId xmlns:a16="http://schemas.microsoft.com/office/drawing/2014/main" id="{D4425D86-C7CC-4A6D-BA6C-33672952F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1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6" name="Line 22">
                <a:extLst>
                  <a:ext uri="{FF2B5EF4-FFF2-40B4-BE49-F238E27FC236}">
                    <a16:creationId xmlns:a16="http://schemas.microsoft.com/office/drawing/2014/main" id="{4608C273-C374-4464-8A56-7DC5ABF67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2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7" name="Line 23">
                <a:extLst>
                  <a:ext uri="{FF2B5EF4-FFF2-40B4-BE49-F238E27FC236}">
                    <a16:creationId xmlns:a16="http://schemas.microsoft.com/office/drawing/2014/main" id="{F69463CD-0F38-4129-9069-C3A67508D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3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8" name="Line 24">
                <a:extLst>
                  <a:ext uri="{FF2B5EF4-FFF2-40B4-BE49-F238E27FC236}">
                    <a16:creationId xmlns:a16="http://schemas.microsoft.com/office/drawing/2014/main" id="{D5324319-F098-4C67-8FAD-113706406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3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49" name="Line 25">
                <a:extLst>
                  <a:ext uri="{FF2B5EF4-FFF2-40B4-BE49-F238E27FC236}">
                    <a16:creationId xmlns:a16="http://schemas.microsoft.com/office/drawing/2014/main" id="{FAD36B8E-62D6-4A5C-8CBB-DE5D2E42CF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4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0" name="Line 26">
                <a:extLst>
                  <a:ext uri="{FF2B5EF4-FFF2-40B4-BE49-F238E27FC236}">
                    <a16:creationId xmlns:a16="http://schemas.microsoft.com/office/drawing/2014/main" id="{9375B729-A3E2-45A2-A7D0-D6ABE91D3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5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1" name="Line 27">
                <a:extLst>
                  <a:ext uri="{FF2B5EF4-FFF2-40B4-BE49-F238E27FC236}">
                    <a16:creationId xmlns:a16="http://schemas.microsoft.com/office/drawing/2014/main" id="{26082CB3-D834-4441-ACB0-335902F90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5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2" name="Line 28">
                <a:extLst>
                  <a:ext uri="{FF2B5EF4-FFF2-40B4-BE49-F238E27FC236}">
                    <a16:creationId xmlns:a16="http://schemas.microsoft.com/office/drawing/2014/main" id="{72113E67-E900-4B1A-9EDC-916400691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6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3" name="Line 29">
                <a:extLst>
                  <a:ext uri="{FF2B5EF4-FFF2-40B4-BE49-F238E27FC236}">
                    <a16:creationId xmlns:a16="http://schemas.microsoft.com/office/drawing/2014/main" id="{151DE36E-959F-48DE-A6CC-129392197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7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4" name="Line 30">
                <a:extLst>
                  <a:ext uri="{FF2B5EF4-FFF2-40B4-BE49-F238E27FC236}">
                    <a16:creationId xmlns:a16="http://schemas.microsoft.com/office/drawing/2014/main" id="{37C1C2DD-56BC-4F17-A82D-6340A2FE5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7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5" name="Line 31">
                <a:extLst>
                  <a:ext uri="{FF2B5EF4-FFF2-40B4-BE49-F238E27FC236}">
                    <a16:creationId xmlns:a16="http://schemas.microsoft.com/office/drawing/2014/main" id="{8837BB76-93C3-4B57-8A67-002BA8E91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8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6" name="Line 32">
                <a:extLst>
                  <a:ext uri="{FF2B5EF4-FFF2-40B4-BE49-F238E27FC236}">
                    <a16:creationId xmlns:a16="http://schemas.microsoft.com/office/drawing/2014/main" id="{36B2900E-6DBF-4854-AAA1-908C106B9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9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7" name="Line 33">
                <a:extLst>
                  <a:ext uri="{FF2B5EF4-FFF2-40B4-BE49-F238E27FC236}">
                    <a16:creationId xmlns:a16="http://schemas.microsoft.com/office/drawing/2014/main" id="{1AF361CE-A1FB-4EE7-A67C-A1CF83925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49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8" name="Line 34">
                <a:extLst>
                  <a:ext uri="{FF2B5EF4-FFF2-40B4-BE49-F238E27FC236}">
                    <a16:creationId xmlns:a16="http://schemas.microsoft.com/office/drawing/2014/main" id="{B41C647A-DAFE-4E71-AB3D-C1785578D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0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59" name="Line 35">
                <a:extLst>
                  <a:ext uri="{FF2B5EF4-FFF2-40B4-BE49-F238E27FC236}">
                    <a16:creationId xmlns:a16="http://schemas.microsoft.com/office/drawing/2014/main" id="{4C3A7B89-C1D8-4085-9800-A56C3AF7E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1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0" name="Line 36">
                <a:extLst>
                  <a:ext uri="{FF2B5EF4-FFF2-40B4-BE49-F238E27FC236}">
                    <a16:creationId xmlns:a16="http://schemas.microsoft.com/office/drawing/2014/main" id="{37A1AE5F-147A-4E10-82B4-B41A9A966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1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1" name="Line 37">
                <a:extLst>
                  <a:ext uri="{FF2B5EF4-FFF2-40B4-BE49-F238E27FC236}">
                    <a16:creationId xmlns:a16="http://schemas.microsoft.com/office/drawing/2014/main" id="{A705DE51-4B6C-4402-9CF5-DF081E962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2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2" name="Line 38">
                <a:extLst>
                  <a:ext uri="{FF2B5EF4-FFF2-40B4-BE49-F238E27FC236}">
                    <a16:creationId xmlns:a16="http://schemas.microsoft.com/office/drawing/2014/main" id="{D2B80ED5-B3F2-4748-9AF8-0C6650EC3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3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3" name="Line 39">
                <a:extLst>
                  <a:ext uri="{FF2B5EF4-FFF2-40B4-BE49-F238E27FC236}">
                    <a16:creationId xmlns:a16="http://schemas.microsoft.com/office/drawing/2014/main" id="{53BA0672-CEEE-4B4B-BB16-5906C03CA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525344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4" name="Line 40">
                <a:extLst>
                  <a:ext uri="{FF2B5EF4-FFF2-40B4-BE49-F238E27FC236}">
                    <a16:creationId xmlns:a16="http://schemas.microsoft.com/office/drawing/2014/main" id="{BD84A223-F6FB-48D8-B443-CEDAB9F7C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458677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5" name="Line 41">
                <a:extLst>
                  <a:ext uri="{FF2B5EF4-FFF2-40B4-BE49-F238E27FC236}">
                    <a16:creationId xmlns:a16="http://schemas.microsoft.com/office/drawing/2014/main" id="{A202F0F1-12B9-410C-9A37-38628813B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7952" y="5392011"/>
                <a:ext cx="4353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6" name="Line 42">
                <a:extLst>
                  <a:ext uri="{FF2B5EF4-FFF2-40B4-BE49-F238E27FC236}">
                    <a16:creationId xmlns:a16="http://schemas.microsoft.com/office/drawing/2014/main" id="{9D2FA180-1100-401F-8BAE-99650D89B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7796" y="5525344"/>
                <a:ext cx="94328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7" name="Line 43">
                <a:extLst>
                  <a:ext uri="{FF2B5EF4-FFF2-40B4-BE49-F238E27FC236}">
                    <a16:creationId xmlns:a16="http://schemas.microsoft.com/office/drawing/2014/main" id="{F1D7ED91-1B3E-4E48-A7A5-F69C39B2C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089" y="5525344"/>
                <a:ext cx="94328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8" name="Line 44">
                <a:extLst>
                  <a:ext uri="{FF2B5EF4-FFF2-40B4-BE49-F238E27FC236}">
                    <a16:creationId xmlns:a16="http://schemas.microsoft.com/office/drawing/2014/main" id="{F694F230-B1F2-4A21-9FCE-1FAF18367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214" y="5858677"/>
                <a:ext cx="268474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69" name="Arc 45">
                <a:extLst>
                  <a:ext uri="{FF2B5EF4-FFF2-40B4-BE49-F238E27FC236}">
                    <a16:creationId xmlns:a16="http://schemas.microsoft.com/office/drawing/2014/main" id="{12117606-1938-43D2-8AD3-31982E7BE49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449340" y="5458677"/>
                <a:ext cx="217682" cy="66667"/>
              </a:xfrm>
              <a:custGeom>
                <a:avLst/>
                <a:gdLst>
                  <a:gd name="T0" fmla="*/ 0 w 21600"/>
                  <a:gd name="T1" fmla="*/ 0 h 21600"/>
                  <a:gd name="T2" fmla="*/ 1451 w 21600"/>
                  <a:gd name="T3" fmla="*/ 148 h 21600"/>
                  <a:gd name="T4" fmla="*/ 0 w 21600"/>
                  <a:gd name="T5" fmla="*/ 148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0" name="Arc 46">
                <a:extLst>
                  <a:ext uri="{FF2B5EF4-FFF2-40B4-BE49-F238E27FC236}">
                    <a16:creationId xmlns:a16="http://schemas.microsoft.com/office/drawing/2014/main" id="{AC6335EB-16E4-4DC4-8DF4-AFDC7D7B32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112968" y="5448955"/>
                <a:ext cx="145121" cy="66667"/>
              </a:xfrm>
              <a:custGeom>
                <a:avLst/>
                <a:gdLst>
                  <a:gd name="T0" fmla="*/ 0 w 21600"/>
                  <a:gd name="T1" fmla="*/ 0 h 21600"/>
                  <a:gd name="T2" fmla="*/ 645 w 21600"/>
                  <a:gd name="T3" fmla="*/ 148 h 21600"/>
                  <a:gd name="T4" fmla="*/ 0 w 21600"/>
                  <a:gd name="T5" fmla="*/ 148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1" name="Arc 47">
                <a:extLst>
                  <a:ext uri="{FF2B5EF4-FFF2-40B4-BE49-F238E27FC236}">
                    <a16:creationId xmlns:a16="http://schemas.microsoft.com/office/drawing/2014/main" id="{28462C82-36CD-46E6-A88E-5E983DE256A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667022" y="3858677"/>
                <a:ext cx="217682" cy="133333"/>
              </a:xfrm>
              <a:custGeom>
                <a:avLst/>
                <a:gdLst>
                  <a:gd name="T0" fmla="*/ 0 w 21600"/>
                  <a:gd name="T1" fmla="*/ 0 h 21600"/>
                  <a:gd name="T2" fmla="*/ 1451 w 21600"/>
                  <a:gd name="T3" fmla="*/ 593 h 21600"/>
                  <a:gd name="T4" fmla="*/ 0 w 21600"/>
                  <a:gd name="T5" fmla="*/ 59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2" name="Arc 48">
                <a:extLst>
                  <a:ext uri="{FF2B5EF4-FFF2-40B4-BE49-F238E27FC236}">
                    <a16:creationId xmlns:a16="http://schemas.microsoft.com/office/drawing/2014/main" id="{33B2FBBB-D4A0-4643-9060-A9C2B70D39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84704" y="3858677"/>
                <a:ext cx="217682" cy="133333"/>
              </a:xfrm>
              <a:custGeom>
                <a:avLst/>
                <a:gdLst>
                  <a:gd name="T0" fmla="*/ 0 w 21600"/>
                  <a:gd name="T1" fmla="*/ 0 h 21600"/>
                  <a:gd name="T2" fmla="*/ 1451 w 21600"/>
                  <a:gd name="T3" fmla="*/ 593 h 21600"/>
                  <a:gd name="T4" fmla="*/ 0 w 21600"/>
                  <a:gd name="T5" fmla="*/ 59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3" name="Line 49">
                <a:extLst>
                  <a:ext uri="{FF2B5EF4-FFF2-40B4-BE49-F238E27FC236}">
                    <a16:creationId xmlns:a16="http://schemas.microsoft.com/office/drawing/2014/main" id="{E3913660-0172-476F-8556-54DE9BBCC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7022" y="3592011"/>
                <a:ext cx="43536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4" name="Text Box 50">
                <a:extLst>
                  <a:ext uri="{FF2B5EF4-FFF2-40B4-BE49-F238E27FC236}">
                    <a16:creationId xmlns:a16="http://schemas.microsoft.com/office/drawing/2014/main" id="{8AFA88FC-88DC-4D34-A638-79A6F94433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9931" y="3276733"/>
                <a:ext cx="36280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r>
                  <a:rPr lang="de-DE" altLang="de-DE" sz="2000" b="1">
                    <a:solidFill>
                      <a:schemeClr val="tx2"/>
                    </a:solidFill>
                  </a:rPr>
                  <a:t>2r</a:t>
                </a:r>
                <a:endParaRPr lang="de-DE" altLang="de-DE">
                  <a:solidFill>
                    <a:schemeClr val="tx2"/>
                  </a:solidFill>
                </a:endParaRPr>
              </a:p>
            </p:txBody>
          </p:sp>
          <p:sp>
            <p:nvSpPr>
              <p:cNvPr id="34875" name="Line 51">
                <a:extLst>
                  <a:ext uri="{FF2B5EF4-FFF2-40B4-BE49-F238E27FC236}">
                    <a16:creationId xmlns:a16="http://schemas.microsoft.com/office/drawing/2014/main" id="{00D3BF03-5A68-4E0F-9C56-3AE9F6C3E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2386" y="3992011"/>
                <a:ext cx="5033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6" name="Line 52">
                <a:extLst>
                  <a:ext uri="{FF2B5EF4-FFF2-40B4-BE49-F238E27FC236}">
                    <a16:creationId xmlns:a16="http://schemas.microsoft.com/office/drawing/2014/main" id="{A2EAFA2B-269C-431B-B873-6BA313F31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3792" y="3992011"/>
                <a:ext cx="0" cy="1533333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877" name="Text Box 53">
                <a:extLst>
                  <a:ext uri="{FF2B5EF4-FFF2-40B4-BE49-F238E27FC236}">
                    <a16:creationId xmlns:a16="http://schemas.microsoft.com/office/drawing/2014/main" id="{8E5CE1C1-08C6-48F0-B00B-79FEE479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6353" y="4604511"/>
                <a:ext cx="36280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r>
                  <a:rPr lang="de-DE" altLang="de-DE" sz="2000" b="1">
                    <a:solidFill>
                      <a:schemeClr val="tx2"/>
                    </a:solidFill>
                  </a:rPr>
                  <a:t>h</a:t>
                </a:r>
              </a:p>
            </p:txBody>
          </p:sp>
        </p:grpSp>
      </p:grpSp>
      <p:sp>
        <p:nvSpPr>
          <p:cNvPr id="63" name="Text Box 56">
            <a:extLst>
              <a:ext uri="{FF2B5EF4-FFF2-40B4-BE49-F238E27FC236}">
                <a16:creationId xmlns:a16="http://schemas.microsoft.com/office/drawing/2014/main" id="{5D09768B-899B-43B9-99B6-DCD84D38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279651"/>
            <a:ext cx="295751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 sz="2000" b="1">
                <a:solidFill>
                  <a:srgbClr val="0000CC"/>
                </a:solidFill>
              </a:rPr>
              <a:t>P</a:t>
            </a:r>
            <a:r>
              <a:rPr lang="de-DE" altLang="de-DE" sz="2000" b="1" baseline="-25000">
                <a:solidFill>
                  <a:srgbClr val="0000CC"/>
                </a:solidFill>
              </a:rPr>
              <a:t>cap</a:t>
            </a:r>
            <a:r>
              <a:rPr lang="de-DE" altLang="de-DE" sz="2000" b="1">
                <a:solidFill>
                  <a:srgbClr val="0000CC"/>
                </a:solidFill>
              </a:rPr>
              <a:t>  =  2</a:t>
            </a:r>
            <a:r>
              <a:rPr lang="de-DE" altLang="de-DE" sz="2000" b="1">
                <a:solidFill>
                  <a:srgbClr val="0000CC"/>
                </a:solidFill>
                <a:sym typeface="Symbol" panose="05050102010706020507" pitchFamily="18" charset="2"/>
              </a:rPr>
              <a:t>/r</a:t>
            </a:r>
          </a:p>
          <a:p>
            <a:pPr eaLnBrk="0" hangingPunct="0">
              <a:spcBef>
                <a:spcPct val="50000"/>
              </a:spcBef>
            </a:pPr>
            <a:r>
              <a:rPr lang="de-DE" altLang="de-DE" sz="2000">
                <a:solidFill>
                  <a:srgbClr val="0000CC"/>
                </a:solidFill>
                <a:sym typeface="Symbol" panose="05050102010706020507" pitchFamily="18" charset="2"/>
              </a:rPr>
              <a:t> = Oberflächenspannung</a:t>
            </a:r>
            <a:endParaRPr lang="de-DE" altLang="de-DE" sz="2000">
              <a:solidFill>
                <a:srgbClr val="0000CC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7466FF2-21F4-481E-AF9F-759DEDDB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389438"/>
            <a:ext cx="3651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>
                <a:solidFill>
                  <a:srgbClr val="0000CC"/>
                </a:solidFill>
              </a:rPr>
              <a:t>P</a:t>
            </a:r>
            <a:r>
              <a:rPr lang="de-DE" altLang="de-DE" baseline="-25000">
                <a:solidFill>
                  <a:srgbClr val="0000CC"/>
                </a:solidFill>
              </a:rPr>
              <a:t>cap</a:t>
            </a:r>
            <a:r>
              <a:rPr lang="de-DE" altLang="de-DE">
                <a:solidFill>
                  <a:srgbClr val="0000CC"/>
                </a:solidFill>
              </a:rPr>
              <a:t>  =  2 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x 0,07275 N m</a:t>
            </a:r>
            <a:r>
              <a:rPr lang="de-DE" altLang="de-DE" baseline="30000">
                <a:solidFill>
                  <a:srgbClr val="0000CC"/>
                </a:solidFill>
                <a:sym typeface="Symbol" panose="05050102010706020507" pitchFamily="18" charset="2"/>
              </a:rPr>
              <a:t>-1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/5 µm =</a:t>
            </a:r>
          </a:p>
          <a:p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         = </a:t>
            </a:r>
            <a:r>
              <a:rPr lang="de-DE" altLang="de-DE">
                <a:solidFill>
                  <a:srgbClr val="0000CC"/>
                </a:solidFill>
              </a:rPr>
              <a:t>2 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x 0,07275 N m</a:t>
            </a:r>
            <a:r>
              <a:rPr lang="de-DE" altLang="de-DE" baseline="30000">
                <a:solidFill>
                  <a:srgbClr val="0000CC"/>
                </a:solidFill>
                <a:sym typeface="Symbol" panose="05050102010706020507" pitchFamily="18" charset="2"/>
              </a:rPr>
              <a:t>-1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/5 x 10</a:t>
            </a:r>
            <a:r>
              <a:rPr lang="de-DE" altLang="de-DE" baseline="30000">
                <a:solidFill>
                  <a:srgbClr val="0000CC"/>
                </a:solidFill>
                <a:sym typeface="Symbol" panose="05050102010706020507" pitchFamily="18" charset="2"/>
              </a:rPr>
              <a:t>-6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 m =</a:t>
            </a:r>
          </a:p>
          <a:p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         = 29100 N m</a:t>
            </a:r>
            <a:r>
              <a:rPr lang="de-DE" altLang="de-DE" baseline="30000">
                <a:solidFill>
                  <a:srgbClr val="0000CC"/>
                </a:solidFill>
                <a:sym typeface="Symbol" panose="05050102010706020507" pitchFamily="18" charset="2"/>
              </a:rPr>
              <a:t>-2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 = 29100 Pa =</a:t>
            </a:r>
          </a:p>
          <a:p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         = 0,0291 MPa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98A43D8-06B8-4E6A-9638-FF6291093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3359151"/>
            <a:ext cx="370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 (H</a:t>
            </a:r>
            <a:r>
              <a:rPr lang="de-DE" altLang="de-DE" baseline="-25000">
                <a:solidFill>
                  <a:srgbClr val="0000CC"/>
                </a:solidFill>
                <a:sym typeface="Symbol" panose="05050102010706020507" pitchFamily="18" charset="2"/>
              </a:rPr>
              <a:t>2</a:t>
            </a:r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O) = 0,07275 N m</a:t>
            </a:r>
            <a:r>
              <a:rPr lang="de-DE" altLang="de-DE" baseline="30000">
                <a:solidFill>
                  <a:srgbClr val="0000CC"/>
                </a:solidFill>
                <a:sym typeface="Symbol" panose="05050102010706020507" pitchFamily="18" charset="2"/>
              </a:rPr>
              <a:t>-1</a:t>
            </a:r>
          </a:p>
          <a:p>
            <a:r>
              <a:rPr lang="de-DE" altLang="de-DE">
                <a:solidFill>
                  <a:srgbClr val="0000CC"/>
                </a:solidFill>
                <a:sym typeface="Symbol" panose="05050102010706020507" pitchFamily="18" charset="2"/>
              </a:rPr>
              <a:t>Gefäßdurchmesser: ca. 10 bis 700 µm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C29C5F6-8FBC-439E-A211-3DBF7434A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6" y="6092825"/>
            <a:ext cx="6778625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Kapillarkräfte sind zur Erklärung des Wasserflusses im Sproß zu gering!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feld 4">
            <a:extLst>
              <a:ext uri="{FF2B5EF4-FFF2-40B4-BE49-F238E27FC236}">
                <a16:creationId xmlns:a16="http://schemas.microsoft.com/office/drawing/2014/main" id="{4186E184-4BE4-44A1-A2B8-4B8BE871C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476250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dirty="0"/>
              <a:t> </a:t>
            </a:r>
            <a:r>
              <a:rPr lang="de-DE" altLang="de-DE" u="sng" dirty="0"/>
              <a:t>Transpirationssog</a:t>
            </a:r>
          </a:p>
        </p:txBody>
      </p:sp>
      <p:pic>
        <p:nvPicPr>
          <p:cNvPr id="35843" name="Picture 3" descr="E:\yeqing1\yq-pic\Fig01.jpg">
            <a:extLst>
              <a:ext uri="{FF2B5EF4-FFF2-40B4-BE49-F238E27FC236}">
                <a16:creationId xmlns:a16="http://schemas.microsoft.com/office/drawing/2014/main" id="{698137CA-D507-4EEC-8443-88287D68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425" y="692151"/>
            <a:ext cx="2662238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E:\chenlifeng\Powerpoint02\251002\File0012.jpg">
            <a:extLst>
              <a:ext uri="{FF2B5EF4-FFF2-40B4-BE49-F238E27FC236}">
                <a16:creationId xmlns:a16="http://schemas.microsoft.com/office/drawing/2014/main" id="{46E37018-7C31-4244-B452-28EFEFA6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089" y="836614"/>
            <a:ext cx="4179887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feld 1">
            <a:extLst>
              <a:ext uri="{FF2B5EF4-FFF2-40B4-BE49-F238E27FC236}">
                <a16:creationId xmlns:a16="http://schemas.microsoft.com/office/drawing/2014/main" id="{7D047DE0-24E2-4385-A327-4D921683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333375"/>
            <a:ext cx="591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dirty="0"/>
              <a:t>Voraussetzung für </a:t>
            </a:r>
            <a:r>
              <a:rPr lang="de-DE" altLang="de-DE" sz="2000" dirty="0" err="1"/>
              <a:t>Wasserfluß</a:t>
            </a:r>
            <a:r>
              <a:rPr lang="de-DE" altLang="de-DE" sz="2000" dirty="0"/>
              <a:t> durch Transpirationssog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487233FC-BF36-4112-A1C2-FFD0A8A9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8288" y="1412875"/>
            <a:ext cx="31496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feld 5">
            <a:extLst>
              <a:ext uri="{FF2B5EF4-FFF2-40B4-BE49-F238E27FC236}">
                <a16:creationId xmlns:a16="http://schemas.microsoft.com/office/drawing/2014/main" id="{BCAA37AC-43B4-4A8B-8455-0ED61A9FE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341438"/>
            <a:ext cx="376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starke Kohäsion der Wassermoleküle</a:t>
            </a:r>
            <a:br>
              <a:rPr lang="de-DE" altLang="de-DE"/>
            </a:br>
            <a:r>
              <a:rPr lang="de-DE" altLang="de-DE"/>
              <a:t>  (hohes Diplomoment!)</a:t>
            </a:r>
          </a:p>
        </p:txBody>
      </p:sp>
      <p:sp>
        <p:nvSpPr>
          <p:cNvPr id="36869" name="Textfeld 6">
            <a:extLst>
              <a:ext uri="{FF2B5EF4-FFF2-40B4-BE49-F238E27FC236}">
                <a16:creationId xmlns:a16="http://schemas.microsoft.com/office/drawing/2014/main" id="{6A3763FB-AB7E-4F5B-A2AE-9555726B0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9" y="2062164"/>
            <a:ext cx="3106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Ausbildung von Wassersäulen</a:t>
            </a:r>
          </a:p>
        </p:txBody>
      </p:sp>
      <p:sp>
        <p:nvSpPr>
          <p:cNvPr id="36870" name="Textfeld 10">
            <a:extLst>
              <a:ext uri="{FF2B5EF4-FFF2-40B4-BE49-F238E27FC236}">
                <a16:creationId xmlns:a16="http://schemas.microsoft.com/office/drawing/2014/main" id="{39246D5D-744C-4D9A-9F0B-DDA135938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9" y="2493963"/>
            <a:ext cx="36274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hohe Zerreißfestigkeit des Wassers:</a:t>
            </a:r>
            <a:br>
              <a:rPr lang="de-DE" altLang="de-DE"/>
            </a:br>
            <a:r>
              <a:rPr lang="de-DE" altLang="de-DE"/>
              <a:t>   Meßwerte bis 140 MPa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731C08D-780C-4DB7-B3DF-7A3DA7C25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3933825"/>
            <a:ext cx="3529013" cy="9223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Transpirationssog ist die wichtigste treibende Kraft des Wasserflusses durch den Sproß.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feld 1">
            <a:extLst>
              <a:ext uri="{FF2B5EF4-FFF2-40B4-BE49-F238E27FC236}">
                <a16:creationId xmlns:a16="http://schemas.microsoft.com/office/drawing/2014/main" id="{832C2156-8BF9-4C1D-886B-E43B0734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333375"/>
            <a:ext cx="1925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/>
              <a:t>Wasserpotential</a:t>
            </a:r>
          </a:p>
        </p:txBody>
      </p:sp>
      <p:sp>
        <p:nvSpPr>
          <p:cNvPr id="17411" name="Textfeld 2">
            <a:extLst>
              <a:ext uri="{FF2B5EF4-FFF2-40B4-BE49-F238E27FC236}">
                <a16:creationId xmlns:a16="http://schemas.microsoft.com/office/drawing/2014/main" id="{898EC899-D267-496A-9643-E236B690B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4588" y="765175"/>
            <a:ext cx="3968750" cy="1295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altLang="de-DE"/>
              <a:t>Chem. Potential (µ):</a:t>
            </a:r>
          </a:p>
          <a:p>
            <a:pPr>
              <a:lnSpc>
                <a:spcPct val="150000"/>
              </a:lnSpc>
            </a:pPr>
            <a:r>
              <a:rPr lang="de-DE" altLang="de-DE"/>
              <a:t>= Freie Enthalpie pro mol  (J mol</a:t>
            </a:r>
            <a:r>
              <a:rPr lang="de-DE" altLang="de-DE" baseline="30000"/>
              <a:t>-1</a:t>
            </a:r>
            <a:r>
              <a:rPr lang="de-DE" altLang="de-DE"/>
              <a:t>)</a:t>
            </a:r>
          </a:p>
          <a:p>
            <a:pPr>
              <a:lnSpc>
                <a:spcPct val="150000"/>
              </a:lnSpc>
            </a:pPr>
            <a:r>
              <a:rPr lang="de-DE" altLang="de-DE"/>
              <a:t>= Maß für die Fähigkeit, Arbeit zu leisten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BD3772-F603-4413-8F1B-7A0342DAE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2276475"/>
            <a:ext cx="5165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dirty="0"/>
              <a:t>   Das chem. Potential reinen Wassers ist </a:t>
            </a:r>
            <a:r>
              <a:rPr lang="de-DE" altLang="de-DE" u="sng" dirty="0"/>
              <a:t>0 J mol</a:t>
            </a:r>
            <a:r>
              <a:rPr lang="de-DE" altLang="de-DE" u="sng" baseline="30000" dirty="0"/>
              <a:t>-1</a:t>
            </a:r>
            <a:r>
              <a:rPr lang="de-DE" altLang="de-DE" dirty="0"/>
              <a:t>.     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3159-A85D-4595-86B6-A7B2834192BC}"/>
              </a:ext>
            </a:extLst>
          </p:cNvPr>
          <p:cNvSpPr txBox="1"/>
          <p:nvPr/>
        </p:nvSpPr>
        <p:spPr>
          <a:xfrm>
            <a:off x="2582779" y="27988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dirty="0"/>
              <a:t>Sind Substanzen im Wasser gelöst verringert sich das chem. Potential:</a:t>
            </a:r>
            <a:br>
              <a:rPr lang="de-DE" altLang="de-DE" dirty="0"/>
            </a:br>
            <a:r>
              <a:rPr lang="de-DE" altLang="de-DE" dirty="0"/>
              <a:t>  (Der Wert wird also  negativ: </a:t>
            </a:r>
            <a:r>
              <a:rPr lang="de-DE" altLang="de-DE" u="sng" dirty="0"/>
              <a:t>&lt;0 J mol</a:t>
            </a:r>
            <a:r>
              <a:rPr lang="de-DE" altLang="de-DE" u="sng" baseline="30000" dirty="0"/>
              <a:t>-1</a:t>
            </a:r>
            <a:r>
              <a:rPr lang="de-DE" altLang="de-DE" dirty="0"/>
              <a:t>.)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:\chenlifeng\Powerpoint02\061102\File0007.jpg">
            <a:extLst>
              <a:ext uri="{FF2B5EF4-FFF2-40B4-BE49-F238E27FC236}">
                <a16:creationId xmlns:a16="http://schemas.microsoft.com/office/drawing/2014/main" id="{2C5ABAED-D12B-4E41-B26E-9C638056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18000"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4988" y="1125538"/>
            <a:ext cx="3021012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feld 2">
            <a:extLst>
              <a:ext uri="{FF2B5EF4-FFF2-40B4-BE49-F238E27FC236}">
                <a16:creationId xmlns:a16="http://schemas.microsoft.com/office/drawing/2014/main" id="{FF1F03B1-45BE-460C-94B7-98DA34D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04814"/>
            <a:ext cx="50675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b="1" dirty="0"/>
              <a:t>Kohäsionstheorie des Wassertransports in Pflanzen</a:t>
            </a:r>
          </a:p>
        </p:txBody>
      </p:sp>
      <p:sp>
        <p:nvSpPr>
          <p:cNvPr id="37892" name="Textfeld 3">
            <a:extLst>
              <a:ext uri="{FF2B5EF4-FFF2-40B4-BE49-F238E27FC236}">
                <a16:creationId xmlns:a16="http://schemas.microsoft.com/office/drawing/2014/main" id="{D9982C8C-2F61-4D7D-A242-BE028793C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1835150"/>
            <a:ext cx="1781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Josef Böhm 1893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..\..\My Pictures\campbell\plants\36_13XylemSapFlow_L.jpg">
            <a:extLst>
              <a:ext uri="{FF2B5EF4-FFF2-40B4-BE49-F238E27FC236}">
                <a16:creationId xmlns:a16="http://schemas.microsoft.com/office/drawing/2014/main" id="{B7B67B48-AC45-4521-81BD-C6400C5D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682625"/>
            <a:ext cx="46831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feld 2">
            <a:extLst>
              <a:ext uri="{FF2B5EF4-FFF2-40B4-BE49-F238E27FC236}">
                <a16:creationId xmlns:a16="http://schemas.microsoft.com/office/drawing/2014/main" id="{1B7C6C1E-7062-4124-ADD9-B5085EF33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149225"/>
            <a:ext cx="3271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/>
              <a:t>Wasserfluß durch die Pflanze</a:t>
            </a:r>
          </a:p>
        </p:txBody>
      </p:sp>
      <p:pic>
        <p:nvPicPr>
          <p:cNvPr id="3076" name="Picture 4" descr="pp04091">
            <a:extLst>
              <a:ext uri="{FF2B5EF4-FFF2-40B4-BE49-F238E27FC236}">
                <a16:creationId xmlns:a16="http://schemas.microsoft.com/office/drawing/2014/main" id="{D4B74C13-3F8B-41C3-84BE-EE10508DB8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4351" y="549275"/>
            <a:ext cx="340836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3">
            <a:extLst>
              <a:ext uri="{FF2B5EF4-FFF2-40B4-BE49-F238E27FC236}">
                <a16:creationId xmlns:a16="http://schemas.microsoft.com/office/drawing/2014/main" id="{C803A03E-6D93-4511-8C82-5CE0A477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6300" y="4005264"/>
            <a:ext cx="297338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E:\yeqing1\yq-pic\Fig01.jpg">
            <a:extLst>
              <a:ext uri="{FF2B5EF4-FFF2-40B4-BE49-F238E27FC236}">
                <a16:creationId xmlns:a16="http://schemas.microsoft.com/office/drawing/2014/main" id="{83D55136-D618-489F-AF37-4D56267A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-6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939" y="2349500"/>
            <a:ext cx="51450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feld 5">
            <a:extLst>
              <a:ext uri="{FF2B5EF4-FFF2-40B4-BE49-F238E27FC236}">
                <a16:creationId xmlns:a16="http://schemas.microsoft.com/office/drawing/2014/main" id="{3F2A7B73-41B1-46B8-AB2E-E6FC8FFA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313" y="827089"/>
            <a:ext cx="314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Universelle Transportgleichung:</a:t>
            </a:r>
          </a:p>
        </p:txBody>
      </p:sp>
      <p:sp>
        <p:nvSpPr>
          <p:cNvPr id="4100" name="Textfeld 6">
            <a:extLst>
              <a:ext uri="{FF2B5EF4-FFF2-40B4-BE49-F238E27FC236}">
                <a16:creationId xmlns:a16="http://schemas.microsoft.com/office/drawing/2014/main" id="{E966DADA-E2D4-45FE-937B-CA2F403D0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6" y="827089"/>
            <a:ext cx="4568825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Fluß = Potentialgradient / Transportwiderstand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D4FCC1-CC82-48C3-829C-2D3706FFA1FE}"/>
              </a:ext>
            </a:extLst>
          </p:cNvPr>
          <p:cNvSpPr txBox="1"/>
          <p:nvPr/>
        </p:nvSpPr>
        <p:spPr>
          <a:xfrm>
            <a:off x="5167313" y="1403350"/>
            <a:ext cx="5588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  =                U               /                  R      (Ohmsches Gesetz)</a:t>
            </a:r>
          </a:p>
        </p:txBody>
      </p:sp>
      <p:sp>
        <p:nvSpPr>
          <p:cNvPr id="4102" name="Textfeld 10">
            <a:extLst>
              <a:ext uri="{FF2B5EF4-FFF2-40B4-BE49-F238E27FC236}">
                <a16:creationId xmlns:a16="http://schemas.microsoft.com/office/drawing/2014/main" id="{2423577B-390B-40A8-8E21-81D1132C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6" y="1763714"/>
            <a:ext cx="3694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F   =              </a:t>
            </a:r>
            <a:r>
              <a:rPr lang="de-DE" altLang="de-DE" sz="1800">
                <a:sym typeface="Symbol" panose="05050102010706020507" pitchFamily="18" charset="2"/>
              </a:rPr>
              <a:t></a:t>
            </a:r>
            <a:r>
              <a:rPr lang="el-GR" altLang="de-DE" sz="1800">
                <a:sym typeface="Symbol" panose="05050102010706020507" pitchFamily="18" charset="2"/>
              </a:rPr>
              <a:t>Ψ</a:t>
            </a:r>
            <a:r>
              <a:rPr lang="de-DE" altLang="de-DE" sz="1800">
                <a:sym typeface="Symbol" panose="05050102010706020507" pitchFamily="18" charset="2"/>
              </a:rPr>
              <a:t> </a:t>
            </a:r>
            <a:r>
              <a:rPr lang="de-DE" altLang="de-DE" sz="1800"/>
              <a:t>             /                  </a:t>
            </a:r>
            <a:r>
              <a:rPr lang="el-GR" altLang="de-DE" sz="1800"/>
              <a:t>Σ</a:t>
            </a:r>
            <a:r>
              <a:rPr lang="de-DE" altLang="de-DE" sz="1800"/>
              <a:t> r</a:t>
            </a:r>
            <a:r>
              <a:rPr lang="de-DE" altLang="de-DE" sz="1800" baseline="-25000"/>
              <a:t>i</a:t>
            </a:r>
          </a:p>
        </p:txBody>
      </p:sp>
      <p:sp>
        <p:nvSpPr>
          <p:cNvPr id="4103" name="Textfeld 12">
            <a:extLst>
              <a:ext uri="{FF2B5EF4-FFF2-40B4-BE49-F238E27FC236}">
                <a16:creationId xmlns:a16="http://schemas.microsoft.com/office/drawing/2014/main" id="{C818529C-5F57-46B1-B466-AA97876AD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3213100"/>
            <a:ext cx="2952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Boden-Pflanze-Atmosphären-Kontinuum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(soil-plant-atmosphere continuum, SPAC)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feld 8">
            <a:extLst>
              <a:ext uri="{FF2B5EF4-FFF2-40B4-BE49-F238E27FC236}">
                <a16:creationId xmlns:a16="http://schemas.microsoft.com/office/drawing/2014/main" id="{CFD32091-5C1E-4745-86EE-AE80F07DD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9" y="76200"/>
            <a:ext cx="129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/>
              <a:t>Leitgefäße</a:t>
            </a:r>
          </a:p>
        </p:txBody>
      </p:sp>
      <p:grpSp>
        <p:nvGrpSpPr>
          <p:cNvPr id="39939" name="Gruppieren 12">
            <a:extLst>
              <a:ext uri="{FF2B5EF4-FFF2-40B4-BE49-F238E27FC236}">
                <a16:creationId xmlns:a16="http://schemas.microsoft.com/office/drawing/2014/main" id="{99641BA1-CC9D-4AFC-98CE-E19C6D6CCF3C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530225"/>
            <a:ext cx="3527425" cy="5562600"/>
            <a:chOff x="2771800" y="530096"/>
            <a:chExt cx="3528392" cy="5563200"/>
          </a:xfrm>
        </p:grpSpPr>
        <p:grpSp>
          <p:nvGrpSpPr>
            <p:cNvPr id="39947" name="Gruppieren 9">
              <a:extLst>
                <a:ext uri="{FF2B5EF4-FFF2-40B4-BE49-F238E27FC236}">
                  <a16:creationId xmlns:a16="http://schemas.microsoft.com/office/drawing/2014/main" id="{002B2168-DAE2-4B62-B932-0BC813D05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800" y="530096"/>
              <a:ext cx="3528392" cy="5563200"/>
              <a:chOff x="2771800" y="746120"/>
              <a:chExt cx="3528392" cy="5563200"/>
            </a:xfrm>
          </p:grpSpPr>
          <p:grpSp>
            <p:nvGrpSpPr>
              <p:cNvPr id="39950" name="Gruppieren 5">
                <a:extLst>
                  <a:ext uri="{FF2B5EF4-FFF2-40B4-BE49-F238E27FC236}">
                    <a16:creationId xmlns:a16="http://schemas.microsoft.com/office/drawing/2014/main" id="{B9450524-5301-43DF-8805-54417854FC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1800" y="1269320"/>
                <a:ext cx="3528392" cy="5040000"/>
                <a:chOff x="1187624" y="548680"/>
                <a:chExt cx="3528392" cy="5663487"/>
              </a:xfrm>
            </p:grpSpPr>
            <p:pic>
              <p:nvPicPr>
                <p:cNvPr id="39953" name="Picture 2" descr="D:\chenlifen20002\221102\Image12-1.jpg">
                  <a:extLst>
                    <a:ext uri="{FF2B5EF4-FFF2-40B4-BE49-F238E27FC236}">
                      <a16:creationId xmlns:a16="http://schemas.microsoft.com/office/drawing/2014/main" id="{1528B328-74A2-47C2-A794-2C3857806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lum bright="-18000" contrast="6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7624" y="548680"/>
                  <a:ext cx="3405689" cy="5663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CD3FDC5F-C9B4-42C1-B7D5-F675AF4B85FB}"/>
                    </a:ext>
                  </a:extLst>
                </p:cNvPr>
                <p:cNvSpPr/>
                <p:nvPr/>
              </p:nvSpPr>
              <p:spPr>
                <a:xfrm>
                  <a:off x="2003823" y="2636873"/>
                  <a:ext cx="1079796" cy="13683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D0E41E5D-1AC6-4381-96A3-86793FDA693D}"/>
                    </a:ext>
                  </a:extLst>
                </p:cNvPr>
                <p:cNvSpPr/>
                <p:nvPr/>
              </p:nvSpPr>
              <p:spPr>
                <a:xfrm>
                  <a:off x="4355554" y="2852748"/>
                  <a:ext cx="360462" cy="1008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/>
                </a:p>
              </p:txBody>
            </p:sp>
          </p:grpSp>
          <p:sp>
            <p:nvSpPr>
              <p:cNvPr id="39951" name="Textfeld 6">
                <a:extLst>
                  <a:ext uri="{FF2B5EF4-FFF2-40B4-BE49-F238E27FC236}">
                    <a16:creationId xmlns:a16="http://schemas.microsoft.com/office/drawing/2014/main" id="{AEDE2D4E-DC59-4F19-81B3-F4E5F50C1F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3808" y="746120"/>
                <a:ext cx="121558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Tracheiden</a:t>
                </a:r>
              </a:p>
            </p:txBody>
          </p:sp>
          <p:sp>
            <p:nvSpPr>
              <p:cNvPr id="39952" name="Textfeld 7">
                <a:extLst>
                  <a:ext uri="{FF2B5EF4-FFF2-40B4-BE49-F238E27FC236}">
                    <a16:creationId xmlns:a16="http://schemas.microsoft.com/office/drawing/2014/main" id="{CF878F23-4E49-422E-B932-DFCED32BB8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1485" y="755412"/>
                <a:ext cx="104086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de-DE" altLang="de-DE"/>
                  <a:t>Tracheen</a:t>
                </a: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384932-026E-4228-96D5-1AD24CB905C8}"/>
                </a:ext>
              </a:extLst>
            </p:cNvPr>
            <p:cNvSpPr/>
            <p:nvPr/>
          </p:nvSpPr>
          <p:spPr>
            <a:xfrm>
              <a:off x="4283514" y="5732895"/>
              <a:ext cx="504963" cy="28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46CBBB8-0937-48BB-B39D-0EA8E2128F75}"/>
                </a:ext>
              </a:extLst>
            </p:cNvPr>
            <p:cNvSpPr/>
            <p:nvPr/>
          </p:nvSpPr>
          <p:spPr>
            <a:xfrm>
              <a:off x="2843257" y="5805928"/>
              <a:ext cx="73045" cy="215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39940" name="Text Box 4">
            <a:extLst>
              <a:ext uri="{FF2B5EF4-FFF2-40B4-BE49-F238E27FC236}">
                <a16:creationId xmlns:a16="http://schemas.microsoft.com/office/drawing/2014/main" id="{53AC942D-2195-424C-8C8B-FC7E6EC65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2565401"/>
            <a:ext cx="3384550" cy="1616075"/>
          </a:xfrm>
          <a:prstGeom prst="rect">
            <a:avLst/>
          </a:prstGeom>
          <a:solidFill>
            <a:srgbClr val="DDF0C8"/>
          </a:solidFill>
          <a:ln w="9525">
            <a:solidFill>
              <a:srgbClr val="DDF0C8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>
                <a:sym typeface="Symbol" panose="05050102010706020507" pitchFamily="18" charset="2"/>
              </a:rPr>
              <a:t> :        Tracheiden:  10 - 40 m</a:t>
            </a:r>
          </a:p>
          <a:p>
            <a:pPr eaLnBrk="0" hangingPunct="0">
              <a:spcBef>
                <a:spcPct val="50000"/>
              </a:spcBef>
            </a:pPr>
            <a:r>
              <a:rPr lang="de-DE" altLang="de-DE">
                <a:sym typeface="Symbol" panose="05050102010706020507" pitchFamily="18" charset="2"/>
              </a:rPr>
              <a:t>              Tracheen:     60 - 700 m</a:t>
            </a:r>
          </a:p>
          <a:p>
            <a:pPr eaLnBrk="0" hangingPunct="0">
              <a:spcBef>
                <a:spcPct val="50000"/>
              </a:spcBef>
            </a:pPr>
            <a:r>
              <a:rPr lang="de-DE" altLang="de-DE"/>
              <a:t>Länge:  </a:t>
            </a:r>
            <a:r>
              <a:rPr lang="de-DE" altLang="de-DE">
                <a:sym typeface="Symbol" panose="05050102010706020507" pitchFamily="18" charset="2"/>
              </a:rPr>
              <a:t>Tracheiden:  0,3 - 11 mm</a:t>
            </a:r>
          </a:p>
          <a:p>
            <a:pPr eaLnBrk="0" hangingPunct="0">
              <a:spcBef>
                <a:spcPct val="50000"/>
              </a:spcBef>
            </a:pPr>
            <a:r>
              <a:rPr lang="de-DE" altLang="de-DE">
                <a:sym typeface="Symbol" panose="05050102010706020507" pitchFamily="18" charset="2"/>
              </a:rPr>
              <a:t>              Tracheen:    5 cm - 10 m</a:t>
            </a:r>
          </a:p>
        </p:txBody>
      </p:sp>
      <p:sp>
        <p:nvSpPr>
          <p:cNvPr id="39941" name="Textfeld 15">
            <a:extLst>
              <a:ext uri="{FF2B5EF4-FFF2-40B4-BE49-F238E27FC236}">
                <a16:creationId xmlns:a16="http://schemas.microsoft.com/office/drawing/2014/main" id="{EF3D3BF1-AA0A-4BAC-A7F5-8B72FE25F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476" y="871538"/>
            <a:ext cx="25431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Gymnospermen:</a:t>
            </a:r>
          </a:p>
          <a:p>
            <a:r>
              <a:rPr lang="de-DE" altLang="de-DE"/>
              <a:t>nur Tracheiden</a:t>
            </a:r>
          </a:p>
          <a:p>
            <a:endParaRPr lang="de-DE" altLang="de-DE"/>
          </a:p>
          <a:p>
            <a:r>
              <a:rPr lang="de-DE" altLang="de-DE"/>
              <a:t>Angiospermen:</a:t>
            </a:r>
          </a:p>
          <a:p>
            <a:r>
              <a:rPr lang="de-DE" altLang="de-DE"/>
              <a:t>Tracheen und Tracheiden</a:t>
            </a:r>
          </a:p>
        </p:txBody>
      </p:sp>
      <p:grpSp>
        <p:nvGrpSpPr>
          <p:cNvPr id="39942" name="Gruppieren 19">
            <a:extLst>
              <a:ext uri="{FF2B5EF4-FFF2-40B4-BE49-F238E27FC236}">
                <a16:creationId xmlns:a16="http://schemas.microsoft.com/office/drawing/2014/main" id="{FCDDDBBB-4A9B-44F7-A138-5519D49C2838}"/>
              </a:ext>
            </a:extLst>
          </p:cNvPr>
          <p:cNvGrpSpPr>
            <a:grpSpLocks/>
          </p:cNvGrpSpPr>
          <p:nvPr/>
        </p:nvGrpSpPr>
        <p:grpSpPr bwMode="auto">
          <a:xfrm>
            <a:off x="5232401" y="4500563"/>
            <a:ext cx="4138613" cy="368300"/>
            <a:chOff x="3707904" y="4499828"/>
            <a:chExt cx="4139034" cy="369332"/>
          </a:xfrm>
        </p:grpSpPr>
        <p:sp>
          <p:nvSpPr>
            <p:cNvPr id="39945" name="Textfeld 16">
              <a:extLst>
                <a:ext uri="{FF2B5EF4-FFF2-40B4-BE49-F238E27FC236}">
                  <a16:creationId xmlns:a16="http://schemas.microsoft.com/office/drawing/2014/main" id="{FDFD3745-5AC4-4C66-9F11-6A310B303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16" y="4499828"/>
              <a:ext cx="31309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Tüpfel: Querleitung von Wasser</a:t>
              </a:r>
            </a:p>
          </p:txBody>
        </p: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1DC6E6F5-9C7B-4D0B-A73F-F372B8272380}"/>
                </a:ext>
              </a:extLst>
            </p:cNvPr>
            <p:cNvCxnSpPr>
              <a:endCxn id="39945" idx="1"/>
            </p:cNvCxnSpPr>
            <p:nvPr/>
          </p:nvCxnSpPr>
          <p:spPr>
            <a:xfrm flipV="1">
              <a:off x="3707904" y="4684494"/>
              <a:ext cx="1008166" cy="41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43" name="Textfeld 20">
            <a:extLst>
              <a:ext uri="{FF2B5EF4-FFF2-40B4-BE49-F238E27FC236}">
                <a16:creationId xmlns:a16="http://schemas.microsoft.com/office/drawing/2014/main" id="{ECBCC2B5-01BF-4C8E-A705-4E77AB2FD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5075239"/>
            <a:ext cx="451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Querwände ganz oder teilweise durchbrochen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3D3CA03-2172-4E4C-BEBA-BB3AEE813B94}"/>
              </a:ext>
            </a:extLst>
          </p:cNvPr>
          <p:cNvCxnSpPr>
            <a:endCxn id="39943" idx="1"/>
          </p:cNvCxnSpPr>
          <p:nvPr/>
        </p:nvCxnSpPr>
        <p:spPr>
          <a:xfrm>
            <a:off x="5232400" y="5157789"/>
            <a:ext cx="935038" cy="10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 descr="D:\chenlifen20002\CHENLIFENG an Je Qing (Btb4d27)\Powerpoint02\131102\Untitled-7.JPG">
            <a:extLst>
              <a:ext uri="{FF2B5EF4-FFF2-40B4-BE49-F238E27FC236}">
                <a16:creationId xmlns:a16="http://schemas.microsoft.com/office/drawing/2014/main" id="{68453FA8-B307-479A-BE50-B678B051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-6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2939" y="4221163"/>
            <a:ext cx="5832475" cy="234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63" name="Gruppieren 4">
            <a:extLst>
              <a:ext uri="{FF2B5EF4-FFF2-40B4-BE49-F238E27FC236}">
                <a16:creationId xmlns:a16="http://schemas.microsoft.com/office/drawing/2014/main" id="{7C8CA3B5-BF6F-46EB-9DEF-74F647E05FB2}"/>
              </a:ext>
            </a:extLst>
          </p:cNvPr>
          <p:cNvGrpSpPr>
            <a:grpSpLocks/>
          </p:cNvGrpSpPr>
          <p:nvPr/>
        </p:nvGrpSpPr>
        <p:grpSpPr bwMode="auto">
          <a:xfrm>
            <a:off x="3903663" y="188913"/>
            <a:ext cx="4208462" cy="3929062"/>
            <a:chOff x="2267744" y="25400"/>
            <a:chExt cx="4209256" cy="3929063"/>
          </a:xfrm>
        </p:grpSpPr>
        <p:pic>
          <p:nvPicPr>
            <p:cNvPr id="40964" name="Picture 2" descr="D:\chenlifen20002\CHENLIFENG an Je Qing (Btb4d27)\Powerpoint02\131102\Untitled-6.JPG">
              <a:extLst>
                <a:ext uri="{FF2B5EF4-FFF2-40B4-BE49-F238E27FC236}">
                  <a16:creationId xmlns:a16="http://schemas.microsoft.com/office/drawing/2014/main" id="{378AA257-5815-4249-B232-AA0DC8A60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lum contrast="2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412" y="25400"/>
              <a:ext cx="4145588" cy="392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6442FBA-EA43-4647-9E92-8888E1B1641F}"/>
                </a:ext>
              </a:extLst>
            </p:cNvPr>
            <p:cNvSpPr/>
            <p:nvPr/>
          </p:nvSpPr>
          <p:spPr>
            <a:xfrm>
              <a:off x="2267744" y="3644901"/>
              <a:ext cx="647822" cy="288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chenlifen20002\230603\01.jpg">
            <a:extLst>
              <a:ext uri="{FF2B5EF4-FFF2-40B4-BE49-F238E27FC236}">
                <a16:creationId xmlns:a16="http://schemas.microsoft.com/office/drawing/2014/main" id="{E290DEFE-C9F5-42FD-A366-B9765770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-24000" contras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138" y="0"/>
            <a:ext cx="5929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8EA67C5C-59B1-42E0-9225-CE5DC33D5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908051"/>
          <a:ext cx="297180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863280" imgH="444240" progId="Equation.3">
                  <p:embed/>
                </p:oleObj>
              </mc:Choice>
              <mc:Fallback>
                <p:oleObj name="Formel" r:id="rId2" imgW="863280" imgH="444240" progId="Equation.3">
                  <p:embed/>
                  <p:pic>
                    <p:nvPicPr>
                      <p:cNvPr id="2050" name="Object 2">
                        <a:extLst>
                          <a:ext uri="{FF2B5EF4-FFF2-40B4-BE49-F238E27FC236}">
                            <a16:creationId xmlns:a16="http://schemas.microsoft.com/office/drawing/2014/main" id="{8EA67C5C-59B1-42E0-9225-CE5DC33D58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908051"/>
                        <a:ext cx="2971800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>
            <a:extLst>
              <a:ext uri="{FF2B5EF4-FFF2-40B4-BE49-F238E27FC236}">
                <a16:creationId xmlns:a16="http://schemas.microsoft.com/office/drawing/2014/main" id="{17C5325D-40F7-4AC6-B5AE-64AB8E8C79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1" y="2565400"/>
          <a:ext cx="80327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4" imgW="355320" imgH="863280" progId="Equation.3">
                  <p:embed/>
                </p:oleObj>
              </mc:Choice>
              <mc:Fallback>
                <p:oleObj name="Formel" r:id="rId4" imgW="355320" imgH="863280" progId="Equation.3">
                  <p:embed/>
                  <p:pic>
                    <p:nvPicPr>
                      <p:cNvPr id="2051" name="Object 3">
                        <a:extLst>
                          <a:ext uri="{FF2B5EF4-FFF2-40B4-BE49-F238E27FC236}">
                            <a16:creationId xmlns:a16="http://schemas.microsoft.com/office/drawing/2014/main" id="{17C5325D-40F7-4AC6-B5AE-64AB8E8C7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1" y="2565400"/>
                        <a:ext cx="803275" cy="195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4">
            <a:extLst>
              <a:ext uri="{FF2B5EF4-FFF2-40B4-BE49-F238E27FC236}">
                <a16:creationId xmlns:a16="http://schemas.microsoft.com/office/drawing/2014/main" id="{33064351-DCA0-412B-BA7D-11B5B377A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6" y="2508250"/>
            <a:ext cx="1666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/>
              <a:t>Volumen</a:t>
            </a:r>
          </a:p>
        </p:txBody>
      </p:sp>
      <p:sp>
        <p:nvSpPr>
          <p:cNvPr id="2055" name="Text Box 5">
            <a:extLst>
              <a:ext uri="{FF2B5EF4-FFF2-40B4-BE49-F238E27FC236}">
                <a16:creationId xmlns:a16="http://schemas.microsoft.com/office/drawing/2014/main" id="{9D0353DE-29B5-43DE-8A75-7C81F254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40063"/>
            <a:ext cx="114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/>
              <a:t>Zeit</a:t>
            </a:r>
          </a:p>
        </p:txBody>
      </p:sp>
      <p:sp>
        <p:nvSpPr>
          <p:cNvPr id="2056" name="Text Box 6">
            <a:extLst>
              <a:ext uri="{FF2B5EF4-FFF2-40B4-BE49-F238E27FC236}">
                <a16:creationId xmlns:a16="http://schemas.microsoft.com/office/drawing/2014/main" id="{287696E8-E11D-4620-A6D4-F0D4EC9EF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563938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/>
              <a:t>Viskosität</a:t>
            </a:r>
          </a:p>
        </p:txBody>
      </p:sp>
      <p:sp>
        <p:nvSpPr>
          <p:cNvPr id="2057" name="Text Box 7">
            <a:extLst>
              <a:ext uri="{FF2B5EF4-FFF2-40B4-BE49-F238E27FC236}">
                <a16:creationId xmlns:a16="http://schemas.microsoft.com/office/drawing/2014/main" id="{A163C708-F5A1-40AB-B5DB-A074F1816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6" y="4064000"/>
            <a:ext cx="3146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de-DE" altLang="de-DE"/>
              <a:t>Druckdifferenz</a:t>
            </a:r>
          </a:p>
        </p:txBody>
      </p:sp>
      <p:sp>
        <p:nvSpPr>
          <p:cNvPr id="2058" name="Text Box 8">
            <a:extLst>
              <a:ext uri="{FF2B5EF4-FFF2-40B4-BE49-F238E27FC236}">
                <a16:creationId xmlns:a16="http://schemas.microsoft.com/office/drawing/2014/main" id="{E5F3FC3E-804D-43E2-BC2C-0341E2FC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304800"/>
            <a:ext cx="891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de-DE" altLang="de-DE" sz="2000" b="1"/>
              <a:t>Gesetz von </a:t>
            </a:r>
            <a:r>
              <a:rPr lang="de-DE" altLang="de-DE" sz="2000" b="1" u="sng"/>
              <a:t>Hagen und Poiseuille</a:t>
            </a:r>
            <a:r>
              <a:rPr lang="de-DE" altLang="de-DE" sz="2000" b="1"/>
              <a:t> über die Wasserleitung in Kapillaren</a:t>
            </a:r>
            <a:endParaRPr lang="de-DE" altLang="de-DE" sz="2000"/>
          </a:p>
        </p:txBody>
      </p:sp>
      <p:sp>
        <p:nvSpPr>
          <p:cNvPr id="2059" name="Oval 9">
            <a:extLst>
              <a:ext uri="{FF2B5EF4-FFF2-40B4-BE49-F238E27FC236}">
                <a16:creationId xmlns:a16="http://schemas.microsoft.com/office/drawing/2014/main" id="{83942B29-A930-4593-83F9-DEF51F08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979988"/>
            <a:ext cx="152400" cy="4572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60" name="Oval 10">
            <a:extLst>
              <a:ext uri="{FF2B5EF4-FFF2-40B4-BE49-F238E27FC236}">
                <a16:creationId xmlns:a16="http://schemas.microsoft.com/office/drawing/2014/main" id="{7BAA9767-6644-4D2E-AEB1-C45E76267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979988"/>
            <a:ext cx="152400" cy="4572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61" name="Line 11">
            <a:extLst>
              <a:ext uri="{FF2B5EF4-FFF2-40B4-BE49-F238E27FC236}">
                <a16:creationId xmlns:a16="http://schemas.microsoft.com/office/drawing/2014/main" id="{1BEB0563-1601-4F3A-8528-B845D1C45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979988"/>
            <a:ext cx="5334000" cy="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62" name="Line 12">
            <a:extLst>
              <a:ext uri="{FF2B5EF4-FFF2-40B4-BE49-F238E27FC236}">
                <a16:creationId xmlns:a16="http://schemas.microsoft.com/office/drawing/2014/main" id="{CD9F161A-0CC7-4110-A276-0A1C5EB88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437188"/>
            <a:ext cx="5334000" cy="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63" name="Line 13">
            <a:extLst>
              <a:ext uri="{FF2B5EF4-FFF2-40B4-BE49-F238E27FC236}">
                <a16:creationId xmlns:a16="http://schemas.microsoft.com/office/drawing/2014/main" id="{4C99E2E0-EB67-4925-BFB0-1130E5A55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8464" y="5818188"/>
            <a:ext cx="2155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64" name="Line 14">
            <a:extLst>
              <a:ext uri="{FF2B5EF4-FFF2-40B4-BE49-F238E27FC236}">
                <a16:creationId xmlns:a16="http://schemas.microsoft.com/office/drawing/2014/main" id="{E5A67752-DC11-479C-AE57-1A7A6A6485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1" y="5818188"/>
            <a:ext cx="3243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052" name="Object 15">
            <a:extLst>
              <a:ext uri="{FF2B5EF4-FFF2-40B4-BE49-F238E27FC236}">
                <a16:creationId xmlns:a16="http://schemas.microsoft.com/office/drawing/2014/main" id="{EAADF028-362B-4D7A-85D5-669C01C703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2650" y="5764213"/>
          <a:ext cx="438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6" imgW="114120" imgH="177480" progId="Equation.3">
                  <p:embed/>
                </p:oleObj>
              </mc:Choice>
              <mc:Fallback>
                <p:oleObj name="Formel" r:id="rId6" imgW="114120" imgH="177480" progId="Equation.3">
                  <p:embed/>
                  <p:pic>
                    <p:nvPicPr>
                      <p:cNvPr id="2052" name="Object 15">
                        <a:extLst>
                          <a:ext uri="{FF2B5EF4-FFF2-40B4-BE49-F238E27FC236}">
                            <a16:creationId xmlns:a16="http://schemas.microsoft.com/office/drawing/2014/main" id="{EAADF028-362B-4D7A-85D5-669C01C703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5764213"/>
                        <a:ext cx="4381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5" name="Line 16">
            <a:extLst>
              <a:ext uri="{FF2B5EF4-FFF2-40B4-BE49-F238E27FC236}">
                <a16:creationId xmlns:a16="http://schemas.microsoft.com/office/drawing/2014/main" id="{C6C4006A-579F-4C10-8ADF-B985302E1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589464"/>
            <a:ext cx="0" cy="3460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66" name="Line 17">
            <a:extLst>
              <a:ext uri="{FF2B5EF4-FFF2-40B4-BE49-F238E27FC236}">
                <a16:creationId xmlns:a16="http://schemas.microsoft.com/office/drawing/2014/main" id="{73BFDC3F-E272-4903-89F5-6D6944F65D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6800" y="5468938"/>
            <a:ext cx="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053" name="Object 18">
            <a:extLst>
              <a:ext uri="{FF2B5EF4-FFF2-40B4-BE49-F238E27FC236}">
                <a16:creationId xmlns:a16="http://schemas.microsoft.com/office/drawing/2014/main" id="{3C94AFEC-A02B-49A6-B897-F9D714F6E3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91600" y="4979988"/>
          <a:ext cx="4572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8" imgW="190440" imgH="164880" progId="Equation.3">
                  <p:embed/>
                </p:oleObj>
              </mc:Choice>
              <mc:Fallback>
                <p:oleObj name="Formel" r:id="rId8" imgW="190440" imgH="164880" progId="Equation.3">
                  <p:embed/>
                  <p:pic>
                    <p:nvPicPr>
                      <p:cNvPr id="2053" name="Object 18">
                        <a:extLst>
                          <a:ext uri="{FF2B5EF4-FFF2-40B4-BE49-F238E27FC236}">
                            <a16:creationId xmlns:a16="http://schemas.microsoft.com/office/drawing/2014/main" id="{3C94AFEC-A02B-49A6-B897-F9D714F6E3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4979988"/>
                        <a:ext cx="457200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chenlifen20002\CHENLIFENG an Je Qing (Btb4d27)\Powerpoint02\131102\Untitled-9.JPG">
            <a:extLst>
              <a:ext uri="{FF2B5EF4-FFF2-40B4-BE49-F238E27FC236}">
                <a16:creationId xmlns:a16="http://schemas.microsoft.com/office/drawing/2014/main" id="{DB77DBFC-DBCC-4229-831D-C0534C54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838201"/>
            <a:ext cx="8001000" cy="51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chenlifen20002\CHENLIFENG an Je Qing (Btb4d27)\Powerpoint02\131102\Untitled-4.JPG">
            <a:extLst>
              <a:ext uri="{FF2B5EF4-FFF2-40B4-BE49-F238E27FC236}">
                <a16:creationId xmlns:a16="http://schemas.microsoft.com/office/drawing/2014/main" id="{92CEE2DB-0973-4F07-A652-18C3D11E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contras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5834064"/>
            <a:ext cx="7315200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D:\chenlifen20002\CHENLIFENG an Je Qing (Btb4d27)\Powerpoint02\131102\Untitled-5.JPG">
            <a:extLst>
              <a:ext uri="{FF2B5EF4-FFF2-40B4-BE49-F238E27FC236}">
                <a16:creationId xmlns:a16="http://schemas.microsoft.com/office/drawing/2014/main" id="{31A92E71-78F7-4B5C-9C06-8D2A9876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18000" contras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76200"/>
            <a:ext cx="4872038" cy="57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hteck 1">
            <a:extLst>
              <a:ext uri="{FF2B5EF4-FFF2-40B4-BE49-F238E27FC236}">
                <a16:creationId xmlns:a16="http://schemas.microsoft.com/office/drawing/2014/main" id="{950F85B6-3304-4552-9E0D-BA15B617F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2565400"/>
            <a:ext cx="646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J</a:t>
            </a:r>
            <a:r>
              <a:rPr lang="de-DE" altLang="de-DE" sz="1800" baseline="-25000"/>
              <a:t>x</a:t>
            </a:r>
            <a:r>
              <a:rPr lang="de-DE" altLang="de-DE" sz="1800"/>
              <a:t> = Fließgeschwindigkeit in einem Xylemelement (Flußdichte)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r = Radius des Xylemelements ((nicht Widerstand!))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η = Viskosität der Flüssigkeit (η = 10</a:t>
            </a:r>
            <a:r>
              <a:rPr lang="de-DE" altLang="de-DE" sz="1800" baseline="30000"/>
              <a:t>-3</a:t>
            </a:r>
            <a:r>
              <a:rPr lang="de-DE" altLang="de-DE" sz="1800"/>
              <a:t> Pa s für Wasser)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dP/dx = hydrostatischer Gradient</a:t>
            </a:r>
          </a:p>
        </p:txBody>
      </p:sp>
      <p:grpSp>
        <p:nvGrpSpPr>
          <p:cNvPr id="9219" name="Gruppieren 4">
            <a:extLst>
              <a:ext uri="{FF2B5EF4-FFF2-40B4-BE49-F238E27FC236}">
                <a16:creationId xmlns:a16="http://schemas.microsoft.com/office/drawing/2014/main" id="{5F074A13-67E2-4A95-B8BD-859D006C6EBC}"/>
              </a:ext>
            </a:extLst>
          </p:cNvPr>
          <p:cNvGrpSpPr>
            <a:grpSpLocks/>
          </p:cNvGrpSpPr>
          <p:nvPr/>
        </p:nvGrpSpPr>
        <p:grpSpPr bwMode="auto">
          <a:xfrm>
            <a:off x="4583113" y="1403351"/>
            <a:ext cx="3097212" cy="811213"/>
            <a:chOff x="3059832" y="1403484"/>
            <a:chExt cx="3096344" cy="810672"/>
          </a:xfrm>
        </p:grpSpPr>
        <p:sp>
          <p:nvSpPr>
            <p:cNvPr id="9225" name="Rechteck 2">
              <a:extLst>
                <a:ext uri="{FF2B5EF4-FFF2-40B4-BE49-F238E27FC236}">
                  <a16:creationId xmlns:a16="http://schemas.microsoft.com/office/drawing/2014/main" id="{382EB6FC-3F25-4059-9891-B2081FA09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832" y="1403484"/>
              <a:ext cx="21355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de-DE" sz="1800"/>
                <a:t>J </a:t>
              </a:r>
              <a:r>
                <a:rPr lang="pt-BR" altLang="de-DE" sz="1800" baseline="-25000"/>
                <a:t>x</a:t>
              </a:r>
              <a:r>
                <a:rPr lang="pt-BR" altLang="de-DE" sz="1800"/>
                <a:t>= (r² / 8</a:t>
              </a:r>
              <a:r>
                <a:rPr lang="el-GR" altLang="de-DE" sz="1800"/>
                <a:t>η</a:t>
              </a:r>
              <a:r>
                <a:rPr lang="pt-BR" altLang="de-DE" sz="1800"/>
                <a:t>)(dp / dx)</a:t>
              </a:r>
              <a:endParaRPr lang="de-DE" altLang="de-DE" sz="1800"/>
            </a:p>
          </p:txBody>
        </p:sp>
        <p:sp>
          <p:nvSpPr>
            <p:cNvPr id="9226" name="Rechteck 3">
              <a:extLst>
                <a:ext uri="{FF2B5EF4-FFF2-40B4-BE49-F238E27FC236}">
                  <a16:creationId xmlns:a16="http://schemas.microsoft.com/office/drawing/2014/main" id="{D611ACE0-A6F3-4B96-95DB-F7B9E86AA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03" y="1844824"/>
              <a:ext cx="28954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de-DE" sz="1800"/>
                <a:t>= (m² /(Pa ∙ s)) (Pa / m) = m/s</a:t>
              </a:r>
              <a:endParaRPr lang="de-DE" altLang="de-DE" sz="180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54275AF-DDF6-4D00-8921-E69557C8EA03}"/>
              </a:ext>
            </a:extLst>
          </p:cNvPr>
          <p:cNvGrpSpPr>
            <a:grpSpLocks/>
          </p:cNvGrpSpPr>
          <p:nvPr/>
        </p:nvGrpSpPr>
        <p:grpSpPr bwMode="auto">
          <a:xfrm>
            <a:off x="4521201" y="4508501"/>
            <a:ext cx="2651125" cy="792163"/>
            <a:chOff x="611560" y="3717032"/>
            <a:chExt cx="2651560" cy="792088"/>
          </a:xfrm>
        </p:grpSpPr>
        <p:sp>
          <p:nvSpPr>
            <p:cNvPr id="9223" name="Textfeld 6">
              <a:extLst>
                <a:ext uri="{FF2B5EF4-FFF2-40B4-BE49-F238E27FC236}">
                  <a16:creationId xmlns:a16="http://schemas.microsoft.com/office/drawing/2014/main" id="{35FDD506-E2A4-4016-A4E9-10DEF54C0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60" y="4139788"/>
              <a:ext cx="26018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800"/>
                <a:t>L</a:t>
              </a:r>
              <a:r>
                <a:rPr lang="de-DE" altLang="de-DE" sz="1800" baseline="-25000"/>
                <a:t>p</a:t>
              </a:r>
              <a:r>
                <a:rPr lang="de-DE" altLang="de-DE" sz="1800"/>
                <a:t>  = J</a:t>
              </a:r>
              <a:r>
                <a:rPr lang="de-DE" altLang="de-DE" sz="1800" baseline="-25000"/>
                <a:t>x</a:t>
              </a:r>
              <a:r>
                <a:rPr lang="de-DE" altLang="de-DE" sz="1800"/>
                <a:t> / </a:t>
              </a:r>
              <a:r>
                <a:rPr lang="de-DE" altLang="de-DE" sz="1800">
                  <a:sym typeface="Symbol" panose="05050102010706020507" pitchFamily="18" charset="2"/>
                </a:rPr>
                <a:t></a:t>
              </a:r>
              <a:r>
                <a:rPr lang="el-GR" altLang="de-DE" sz="1800">
                  <a:sym typeface="Symbol" panose="05050102010706020507" pitchFamily="18" charset="2"/>
                </a:rPr>
                <a:t>Ψ</a:t>
              </a:r>
              <a:r>
                <a:rPr lang="de-DE" altLang="de-DE" sz="1800">
                  <a:sym typeface="Symbol" panose="05050102010706020507" pitchFamily="18" charset="2"/>
                </a:rPr>
                <a:t> </a:t>
              </a:r>
              <a:r>
                <a:rPr lang="de-DE" altLang="de-DE" sz="1800"/>
                <a:t>= m s</a:t>
              </a:r>
              <a:r>
                <a:rPr lang="de-DE" altLang="de-DE" sz="1800" baseline="30000"/>
                <a:t>-1</a:t>
              </a:r>
              <a:r>
                <a:rPr lang="de-DE" altLang="de-DE" sz="1800"/>
                <a:t> MPa</a:t>
              </a:r>
              <a:r>
                <a:rPr lang="de-DE" altLang="de-DE" sz="1800" baseline="30000"/>
                <a:t>-1</a:t>
              </a:r>
            </a:p>
          </p:txBody>
        </p:sp>
        <p:sp>
          <p:nvSpPr>
            <p:cNvPr id="9224" name="Textfeld 7">
              <a:extLst>
                <a:ext uri="{FF2B5EF4-FFF2-40B4-BE49-F238E27FC236}">
                  <a16:creationId xmlns:a16="http://schemas.microsoft.com/office/drawing/2014/main" id="{0930EB4D-DBE4-406C-96A3-8090FC038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60" y="3717032"/>
              <a:ext cx="26515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800" u="sng"/>
                <a:t>Hydraulische Leitfähigkeit</a:t>
              </a:r>
              <a:r>
                <a:rPr lang="de-DE" altLang="de-DE" sz="1800"/>
                <a:t>:</a:t>
              </a:r>
            </a:p>
          </p:txBody>
        </p:sp>
      </p:grpSp>
      <p:sp>
        <p:nvSpPr>
          <p:cNvPr id="9221" name="Textfeld 8">
            <a:extLst>
              <a:ext uri="{FF2B5EF4-FFF2-40B4-BE49-F238E27FC236}">
                <a16:creationId xmlns:a16="http://schemas.microsoft.com/office/drawing/2014/main" id="{FD75CAA0-1C3B-48CF-8B34-3C10FE37A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763" y="188913"/>
            <a:ext cx="24043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/>
              <a:t>Fließgeschwindigkeit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2D87D4-C993-4708-B436-E3E96D594BD2}"/>
              </a:ext>
            </a:extLst>
          </p:cNvPr>
          <p:cNvSpPr/>
          <p:nvPr/>
        </p:nvSpPr>
        <p:spPr>
          <a:xfrm>
            <a:off x="5016501" y="1412876"/>
            <a:ext cx="358775" cy="36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>
            <a:extLst>
              <a:ext uri="{FF2B5EF4-FFF2-40B4-BE49-F238E27FC236}">
                <a16:creationId xmlns:a16="http://schemas.microsoft.com/office/drawing/2014/main" id="{C00D4C0D-C5A8-47C7-9A79-1D37BE9FE4CC}"/>
              </a:ext>
            </a:extLst>
          </p:cNvPr>
          <p:cNvGrpSpPr>
            <a:grpSpLocks/>
          </p:cNvGrpSpPr>
          <p:nvPr/>
        </p:nvGrpSpPr>
        <p:grpSpPr bwMode="auto">
          <a:xfrm>
            <a:off x="2566988" y="2349501"/>
            <a:ext cx="6286500" cy="1376363"/>
            <a:chOff x="1166689" y="2348880"/>
            <a:chExt cx="6285631" cy="1377444"/>
          </a:xfrm>
        </p:grpSpPr>
        <p:sp>
          <p:nvSpPr>
            <p:cNvPr id="18441" name="Textfeld 4">
              <a:extLst>
                <a:ext uri="{FF2B5EF4-FFF2-40B4-BE49-F238E27FC236}">
                  <a16:creationId xmlns:a16="http://schemas.microsoft.com/office/drawing/2014/main" id="{12F76EA5-C570-429F-93C6-1A9997E4A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689" y="2348880"/>
              <a:ext cx="62856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Einheiten für Energie (J) und Druck (Pa) sind einander äquivalent:</a:t>
              </a:r>
            </a:p>
          </p:txBody>
        </p:sp>
        <p:sp>
          <p:nvSpPr>
            <p:cNvPr id="18442" name="Textfeld 5">
              <a:extLst>
                <a:ext uri="{FF2B5EF4-FFF2-40B4-BE49-F238E27FC236}">
                  <a16:creationId xmlns:a16="http://schemas.microsoft.com/office/drawing/2014/main" id="{CBCF0684-A988-43D5-B206-C96FD56BC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0424" y="3356992"/>
              <a:ext cx="29176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1 Pa   =   1 N/m</a:t>
              </a:r>
              <a:r>
                <a:rPr lang="de-DE" altLang="de-DE" baseline="30000"/>
                <a:t>2</a:t>
              </a:r>
              <a:r>
                <a:rPr lang="de-DE" altLang="de-DE"/>
                <a:t> = 1 kg m</a:t>
              </a:r>
              <a:r>
                <a:rPr lang="de-DE" altLang="de-DE" baseline="30000"/>
                <a:t>-1</a:t>
              </a:r>
              <a:r>
                <a:rPr lang="de-DE" altLang="de-DE"/>
                <a:t> s</a:t>
              </a:r>
              <a:r>
                <a:rPr lang="de-DE" altLang="de-DE" baseline="30000"/>
                <a:t>-2</a:t>
              </a:r>
            </a:p>
          </p:txBody>
        </p:sp>
        <p:sp>
          <p:nvSpPr>
            <p:cNvPr id="18443" name="Textfeld 6">
              <a:extLst>
                <a:ext uri="{FF2B5EF4-FFF2-40B4-BE49-F238E27FC236}">
                  <a16:creationId xmlns:a16="http://schemas.microsoft.com/office/drawing/2014/main" id="{0DAC9A32-288C-4551-94F4-13B618519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2852936"/>
              <a:ext cx="27109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1 J      =   1 Nm = 1 kg m</a:t>
              </a:r>
              <a:r>
                <a:rPr lang="de-DE" altLang="de-DE" baseline="30000"/>
                <a:t>2</a:t>
              </a:r>
              <a:r>
                <a:rPr lang="de-DE" altLang="de-DE"/>
                <a:t> s</a:t>
              </a:r>
              <a:r>
                <a:rPr lang="de-DE" altLang="de-DE" baseline="30000"/>
                <a:t>-2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14212B68-EE0D-4EE6-8BCF-5183676DB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3" y="4149726"/>
            <a:ext cx="7391400" cy="460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/>
              <a:t>Ψ</a:t>
            </a:r>
            <a:r>
              <a:rPr lang="de-DE" altLang="de-DE" sz="2400"/>
              <a:t> = (µ</a:t>
            </a:r>
            <a:r>
              <a:rPr lang="de-DE" altLang="de-DE" sz="2400" baseline="-25000"/>
              <a:t>W</a:t>
            </a:r>
            <a:r>
              <a:rPr lang="de-DE" altLang="de-DE" sz="2400"/>
              <a:t> - µ</a:t>
            </a:r>
            <a:r>
              <a:rPr lang="de-DE" altLang="de-DE" sz="2400" baseline="-25000"/>
              <a:t>W</a:t>
            </a:r>
            <a:r>
              <a:rPr lang="de-DE" altLang="de-DE" sz="2400" baseline="30000"/>
              <a:t>0</a:t>
            </a:r>
            <a:r>
              <a:rPr lang="de-DE" altLang="de-DE" sz="2400"/>
              <a:t>)/V</a:t>
            </a:r>
            <a:r>
              <a:rPr lang="de-DE" altLang="de-DE" sz="2400" baseline="-25000"/>
              <a:t>W </a:t>
            </a:r>
            <a:r>
              <a:rPr lang="de-DE" altLang="de-DE" sz="2400"/>
              <a:t>= J/mol x mol/m</a:t>
            </a:r>
            <a:r>
              <a:rPr lang="de-DE" altLang="de-DE" sz="2400" baseline="30000"/>
              <a:t>3</a:t>
            </a:r>
            <a:r>
              <a:rPr lang="de-DE" altLang="de-DE" sz="2400"/>
              <a:t> = Nm/m</a:t>
            </a:r>
            <a:r>
              <a:rPr lang="de-DE" altLang="de-DE" sz="2400" baseline="30000"/>
              <a:t>3</a:t>
            </a:r>
            <a:r>
              <a:rPr lang="de-DE" altLang="de-DE" sz="2400"/>
              <a:t> = N/m</a:t>
            </a:r>
            <a:r>
              <a:rPr lang="de-DE" altLang="de-DE" sz="2400" baseline="30000"/>
              <a:t>2 </a:t>
            </a:r>
            <a:r>
              <a:rPr lang="de-DE" altLang="de-DE" sz="2400"/>
              <a:t> = Pa</a:t>
            </a:r>
            <a:endParaRPr lang="de-DE" altLang="de-DE" sz="2400" baseline="300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C7998D-9A1C-44BB-89E9-CE5AF6EEEB76}"/>
              </a:ext>
            </a:extLst>
          </p:cNvPr>
          <p:cNvSpPr txBox="1"/>
          <p:nvPr/>
        </p:nvSpPr>
        <p:spPr>
          <a:xfrm>
            <a:off x="3071813" y="5157788"/>
            <a:ext cx="6348412" cy="40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/>
              <a:t>Vorteil: Bestimmung von </a:t>
            </a:r>
            <a:r>
              <a:rPr lang="el-GR" sz="2000" dirty="0"/>
              <a:t>Ψ</a:t>
            </a:r>
            <a:r>
              <a:rPr lang="de-DE" sz="2000" dirty="0"/>
              <a:t> über die Messung von Drücken.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F28FF0-F486-4F6C-A587-696D74305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5876925"/>
            <a:ext cx="3451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Einheiten: 1 MPa = 10</a:t>
            </a:r>
            <a:r>
              <a:rPr lang="de-DE" altLang="de-DE" baseline="30000"/>
              <a:t>6</a:t>
            </a:r>
            <a:r>
              <a:rPr lang="de-DE" altLang="de-DE"/>
              <a:t> Pa = 10 bar</a:t>
            </a:r>
          </a:p>
        </p:txBody>
      </p:sp>
      <p:sp>
        <p:nvSpPr>
          <p:cNvPr id="18438" name="Textfeld 11">
            <a:extLst>
              <a:ext uri="{FF2B5EF4-FFF2-40B4-BE49-F238E27FC236}">
                <a16:creationId xmlns:a16="http://schemas.microsoft.com/office/drawing/2014/main" id="{236FD9D7-1F02-414A-98F4-9FA689653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049339"/>
            <a:ext cx="7734618" cy="46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altLang="de-DE"/>
              <a:t>µ</a:t>
            </a:r>
            <a:r>
              <a:rPr lang="de-DE" altLang="de-DE" baseline="-25000"/>
              <a:t>W</a:t>
            </a:r>
            <a:r>
              <a:rPr lang="de-DE" altLang="de-DE"/>
              <a:t> - µ</a:t>
            </a:r>
            <a:r>
              <a:rPr lang="de-DE" altLang="de-DE" baseline="-25000"/>
              <a:t>W</a:t>
            </a:r>
            <a:r>
              <a:rPr lang="de-DE" altLang="de-DE" baseline="30000"/>
              <a:t>0</a:t>
            </a:r>
            <a:r>
              <a:rPr lang="de-DE" altLang="de-DE"/>
              <a:t>  = chem. Potential – chem. Potential im Standardzustand (Temp., Druck)</a:t>
            </a:r>
          </a:p>
        </p:txBody>
      </p:sp>
      <p:sp>
        <p:nvSpPr>
          <p:cNvPr id="18439" name="Textfeld 12">
            <a:extLst>
              <a:ext uri="{FF2B5EF4-FFF2-40B4-BE49-F238E27FC236}">
                <a16:creationId xmlns:a16="http://schemas.microsoft.com/office/drawing/2014/main" id="{3052788C-93E7-44A9-85BA-45A90214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333376"/>
            <a:ext cx="5002212" cy="430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200"/>
              <a:t>Wasserpotential:            </a:t>
            </a:r>
            <a:r>
              <a:rPr lang="el-GR" altLang="de-DE" sz="2200"/>
              <a:t>Ψ</a:t>
            </a:r>
            <a:r>
              <a:rPr lang="de-DE" altLang="de-DE" sz="2200"/>
              <a:t> = (µ</a:t>
            </a:r>
            <a:r>
              <a:rPr lang="de-DE" altLang="de-DE" sz="2200" baseline="-25000"/>
              <a:t>W</a:t>
            </a:r>
            <a:r>
              <a:rPr lang="de-DE" altLang="de-DE" sz="2200"/>
              <a:t> - µ</a:t>
            </a:r>
            <a:r>
              <a:rPr lang="de-DE" altLang="de-DE" sz="2200" baseline="-25000"/>
              <a:t>W</a:t>
            </a:r>
            <a:r>
              <a:rPr lang="de-DE" altLang="de-DE" sz="2200" baseline="30000"/>
              <a:t>0</a:t>
            </a:r>
            <a:r>
              <a:rPr lang="de-DE" altLang="de-DE" sz="2200"/>
              <a:t>)/V</a:t>
            </a:r>
            <a:r>
              <a:rPr lang="de-DE" altLang="de-DE" sz="2200" baseline="-25000"/>
              <a:t>W</a:t>
            </a:r>
            <a:endParaRPr lang="de-DE" altLang="de-DE" sz="2200"/>
          </a:p>
        </p:txBody>
      </p:sp>
      <p:sp>
        <p:nvSpPr>
          <p:cNvPr id="18440" name="Textfeld 13">
            <a:extLst>
              <a:ext uri="{FF2B5EF4-FFF2-40B4-BE49-F238E27FC236}">
                <a16:creationId xmlns:a16="http://schemas.microsoft.com/office/drawing/2014/main" id="{C076DD61-13B5-43F8-A20D-E77FA437E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1701800"/>
            <a:ext cx="4968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/>
              <a:t>V</a:t>
            </a:r>
            <a:r>
              <a:rPr lang="de-DE" altLang="de-DE" baseline="-25000"/>
              <a:t>W</a:t>
            </a:r>
            <a:r>
              <a:rPr lang="de-DE" altLang="de-DE"/>
              <a:t> = Molvolumen von Wasser (m</a:t>
            </a:r>
            <a:r>
              <a:rPr lang="de-DE" altLang="de-DE" baseline="30000"/>
              <a:t>3</a:t>
            </a:r>
            <a:r>
              <a:rPr lang="de-DE" altLang="de-DE"/>
              <a:t> mol</a:t>
            </a:r>
            <a:r>
              <a:rPr lang="de-DE" altLang="de-DE" baseline="30000"/>
              <a:t>-1</a:t>
            </a:r>
            <a:r>
              <a:rPr lang="de-DE" altLang="de-DE"/>
              <a:t>)</a:t>
            </a:r>
          </a:p>
          <a:p>
            <a:endParaRPr lang="de-DE" alt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uppieren 7">
            <a:extLst>
              <a:ext uri="{FF2B5EF4-FFF2-40B4-BE49-F238E27FC236}">
                <a16:creationId xmlns:a16="http://schemas.microsoft.com/office/drawing/2014/main" id="{16CC70D8-1A2D-4370-A37A-6BC08627B410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44450"/>
            <a:ext cx="5562600" cy="6769100"/>
            <a:chOff x="1790700" y="44624"/>
            <a:chExt cx="5562600" cy="6768752"/>
          </a:xfrm>
        </p:grpSpPr>
        <p:pic>
          <p:nvPicPr>
            <p:cNvPr id="10246" name="Picture 2">
              <a:extLst>
                <a:ext uri="{FF2B5EF4-FFF2-40B4-BE49-F238E27FC236}">
                  <a16:creationId xmlns:a16="http://schemas.microsoft.com/office/drawing/2014/main" id="{0E3A048A-33AA-462F-B482-753EDFC1A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00" y="707851"/>
              <a:ext cx="5562600" cy="610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47" name="Gruppieren 6">
              <a:extLst>
                <a:ext uri="{FF2B5EF4-FFF2-40B4-BE49-F238E27FC236}">
                  <a16:creationId xmlns:a16="http://schemas.microsoft.com/office/drawing/2014/main" id="{C4CC2020-B369-45B2-8E0A-CAFFBBA691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7704" y="44624"/>
              <a:ext cx="5333760" cy="729372"/>
              <a:chOff x="1907704" y="44624"/>
              <a:chExt cx="5333760" cy="729372"/>
            </a:xfrm>
          </p:grpSpPr>
          <p:sp>
            <p:nvSpPr>
              <p:cNvPr id="10248" name="Textfeld 2">
                <a:extLst>
                  <a:ext uri="{FF2B5EF4-FFF2-40B4-BE49-F238E27FC236}">
                    <a16:creationId xmlns:a16="http://schemas.microsoft.com/office/drawing/2014/main" id="{BE7CE93B-7224-46F7-B465-B6C7C95CBA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1599" y="395372"/>
                <a:ext cx="103425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ringporig</a:t>
                </a:r>
              </a:p>
            </p:txBody>
          </p:sp>
          <p:sp>
            <p:nvSpPr>
              <p:cNvPr id="10249" name="Textfeld 3">
                <a:extLst>
                  <a:ext uri="{FF2B5EF4-FFF2-40B4-BE49-F238E27FC236}">
                    <a16:creationId xmlns:a16="http://schemas.microsoft.com/office/drawing/2014/main" id="{C45B8584-0CA9-4F02-98EA-C53361258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9912" y="404664"/>
                <a:ext cx="150361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zerstreutporig</a:t>
                </a:r>
              </a:p>
            </p:txBody>
          </p:sp>
          <p:sp>
            <p:nvSpPr>
              <p:cNvPr id="10250" name="Textfeld 4">
                <a:extLst>
                  <a:ext uri="{FF2B5EF4-FFF2-40B4-BE49-F238E27FC236}">
                    <a16:creationId xmlns:a16="http://schemas.microsoft.com/office/drawing/2014/main" id="{7C14A457-0DD3-42D5-98A6-6C3E33C9C3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8104" y="44624"/>
                <a:ext cx="17333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Gymnospermen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(nur Tracheiden)</a:t>
                </a:r>
              </a:p>
            </p:txBody>
          </p:sp>
          <p:sp>
            <p:nvSpPr>
              <p:cNvPr id="10251" name="Textfeld 5">
                <a:extLst>
                  <a:ext uri="{FF2B5EF4-FFF2-40B4-BE49-F238E27FC236}">
                    <a16:creationId xmlns:a16="http://schemas.microsoft.com/office/drawing/2014/main" id="{3D37DFDC-D661-4B51-BA46-18C14487A3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7704" y="56656"/>
                <a:ext cx="355122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Angiospermen: Tracheenanordnung</a:t>
                </a:r>
              </a:p>
            </p:txBody>
          </p:sp>
        </p:grpSp>
      </p:grpSp>
      <p:grpSp>
        <p:nvGrpSpPr>
          <p:cNvPr id="8" name="Gruppieren 10">
            <a:extLst>
              <a:ext uri="{FF2B5EF4-FFF2-40B4-BE49-F238E27FC236}">
                <a16:creationId xmlns:a16="http://schemas.microsoft.com/office/drawing/2014/main" id="{E4D6C0B0-538F-43B5-8860-F6226BED6054}"/>
              </a:ext>
            </a:extLst>
          </p:cNvPr>
          <p:cNvGrpSpPr>
            <a:grpSpLocks/>
          </p:cNvGrpSpPr>
          <p:nvPr/>
        </p:nvGrpSpPr>
        <p:grpSpPr bwMode="auto">
          <a:xfrm>
            <a:off x="3933825" y="2420939"/>
            <a:ext cx="2571750" cy="1754187"/>
            <a:chOff x="2410168" y="2420888"/>
            <a:chExt cx="2571501" cy="175432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7E6842A-C0C2-4C4D-92ED-B99151837E59}"/>
                </a:ext>
              </a:extLst>
            </p:cNvPr>
            <p:cNvSpPr txBox="1"/>
            <p:nvPr/>
          </p:nvSpPr>
          <p:spPr>
            <a:xfrm>
              <a:off x="2410168" y="2708248"/>
              <a:ext cx="722243" cy="9239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dirty="0"/>
                <a:t>Eiche</a:t>
              </a:r>
            </a:p>
            <a:p>
              <a:pPr algn="ctr">
                <a:defRPr/>
              </a:pPr>
              <a:r>
                <a:rPr lang="de-DE" dirty="0"/>
                <a:t>Esche</a:t>
              </a:r>
            </a:p>
            <a:p>
              <a:pPr algn="ctr">
                <a:defRPr/>
              </a:pPr>
              <a:r>
                <a:rPr lang="de-DE" dirty="0"/>
                <a:t>Ulme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1EC16D2-E831-4416-B569-04B2CAF38008}"/>
                </a:ext>
              </a:extLst>
            </p:cNvPr>
            <p:cNvSpPr txBox="1"/>
            <p:nvPr/>
          </p:nvSpPr>
          <p:spPr>
            <a:xfrm>
              <a:off x="4161011" y="2420888"/>
              <a:ext cx="82065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dirty="0"/>
                <a:t>Buche</a:t>
              </a:r>
            </a:p>
            <a:p>
              <a:pPr algn="ctr">
                <a:defRPr/>
              </a:pPr>
              <a:r>
                <a:rPr lang="de-DE" dirty="0"/>
                <a:t>Linde</a:t>
              </a:r>
            </a:p>
            <a:p>
              <a:pPr algn="ctr">
                <a:defRPr/>
              </a:pPr>
              <a:r>
                <a:rPr lang="de-DE" dirty="0"/>
                <a:t>Erle</a:t>
              </a:r>
            </a:p>
            <a:p>
              <a:pPr algn="ctr">
                <a:defRPr/>
              </a:pPr>
              <a:r>
                <a:rPr lang="de-DE" dirty="0"/>
                <a:t>Birke</a:t>
              </a:r>
            </a:p>
            <a:p>
              <a:pPr algn="ctr">
                <a:defRPr/>
              </a:pPr>
              <a:r>
                <a:rPr lang="de-DE" dirty="0"/>
                <a:t>Weide</a:t>
              </a:r>
            </a:p>
            <a:p>
              <a:pPr algn="ctr">
                <a:defRPr/>
              </a:pPr>
              <a:r>
                <a:rPr lang="de-DE" dirty="0"/>
                <a:t>Pappel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301DA-48C8-4F72-89FE-17E9EB7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altLang="de-DE" sz="3200" b="1" dirty="0"/>
              <a:t>Gefäßgröße bestimmt hydraulische Leitfähigkeit (</a:t>
            </a:r>
            <a:r>
              <a:rPr lang="de-DE" altLang="de-DE" sz="3200" b="1" i="1" dirty="0"/>
              <a:t>K</a:t>
            </a:r>
            <a:r>
              <a:rPr lang="de-DE" altLang="de-DE" sz="3200" b="1" baseline="-25000" dirty="0"/>
              <a:t>p</a:t>
            </a:r>
            <a:r>
              <a:rPr lang="de-DE" altLang="de-DE" sz="3200" b="1" dirty="0"/>
              <a:t>)</a:t>
            </a:r>
            <a:endParaRPr lang="de-DE" sz="3200" b="1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5BB7235-B679-4290-98C0-CD98F38F1DBC}"/>
              </a:ext>
            </a:extLst>
          </p:cNvPr>
          <p:cNvGrpSpPr/>
          <p:nvPr/>
        </p:nvGrpSpPr>
        <p:grpSpPr>
          <a:xfrm>
            <a:off x="2855640" y="1676728"/>
            <a:ext cx="6480720" cy="4632593"/>
            <a:chOff x="1115616" y="1676727"/>
            <a:chExt cx="6480720" cy="4632593"/>
          </a:xfrm>
        </p:grpSpPr>
        <p:sp>
          <p:nvSpPr>
            <p:cNvPr id="4" name="Text Box 15">
              <a:extLst>
                <a:ext uri="{FF2B5EF4-FFF2-40B4-BE49-F238E27FC236}">
                  <a16:creationId xmlns:a16="http://schemas.microsoft.com/office/drawing/2014/main" id="{0B9CFF02-1371-40EF-9FB0-A0095A2AF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616" y="1700808"/>
              <a:ext cx="2858394" cy="1615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2400" b="1" i="1" dirty="0" err="1">
                  <a:latin typeface="+mn-lt"/>
                </a:rPr>
                <a:t>Picea</a:t>
              </a:r>
              <a:r>
                <a:rPr lang="de-DE" altLang="de-DE" sz="2400" b="1" i="1" dirty="0">
                  <a:latin typeface="+mn-lt"/>
                </a:rPr>
                <a:t> </a:t>
              </a:r>
              <a:r>
                <a:rPr lang="de-DE" altLang="de-DE" sz="2400" b="1" i="1" dirty="0" err="1">
                  <a:latin typeface="+mn-lt"/>
                </a:rPr>
                <a:t>abies</a:t>
              </a:r>
              <a:endParaRPr lang="de-DE" altLang="de-DE" sz="2400" b="1" i="1" dirty="0">
                <a:latin typeface="+mn-lt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600" dirty="0">
                  <a:latin typeface="+mn-lt"/>
                </a:rPr>
                <a:t>Gefäßgröße  8,64 µm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600" dirty="0">
                  <a:latin typeface="+mn-lt"/>
                </a:rPr>
                <a:t>Gefäßdichte  3.930 n mm</a:t>
              </a:r>
              <a:r>
                <a:rPr lang="de-DE" altLang="de-DE" sz="1600" baseline="30000" dirty="0">
                  <a:latin typeface="+mn-lt"/>
                </a:rPr>
                <a:t>-2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800" i="1" dirty="0">
                  <a:latin typeface="+mn-lt"/>
                </a:rPr>
                <a:t>K</a:t>
              </a:r>
              <a:r>
                <a:rPr lang="de-DE" altLang="de-DE" sz="1800" baseline="-25000" dirty="0">
                  <a:latin typeface="+mn-lt"/>
                </a:rPr>
                <a:t>P</a:t>
              </a:r>
              <a:r>
                <a:rPr lang="de-DE" altLang="de-DE" sz="1800" dirty="0">
                  <a:latin typeface="+mn-lt"/>
                </a:rPr>
                <a:t> = 1.01 kg m</a:t>
              </a:r>
              <a:r>
                <a:rPr lang="de-DE" altLang="de-DE" sz="1800" baseline="30000" dirty="0">
                  <a:latin typeface="+mn-lt"/>
                </a:rPr>
                <a:t>-1</a:t>
              </a:r>
              <a:r>
                <a:rPr lang="de-DE" altLang="de-DE" sz="1800" dirty="0">
                  <a:latin typeface="+mn-lt"/>
                </a:rPr>
                <a:t> MPa</a:t>
              </a:r>
              <a:r>
                <a:rPr lang="de-DE" altLang="de-DE" sz="1800" baseline="30000" dirty="0">
                  <a:latin typeface="+mn-lt"/>
                </a:rPr>
                <a:t>-1</a:t>
              </a:r>
              <a:r>
                <a:rPr lang="de-DE" altLang="de-DE" sz="1800" dirty="0">
                  <a:latin typeface="+mn-lt"/>
                </a:rPr>
                <a:t> s</a:t>
              </a:r>
              <a:r>
                <a:rPr lang="de-DE" altLang="de-DE" sz="1800" baseline="30000" dirty="0">
                  <a:latin typeface="+mn-lt"/>
                </a:rPr>
                <a:t>-1</a:t>
              </a:r>
            </a:p>
          </p:txBody>
        </p:sp>
        <p:sp>
          <p:nvSpPr>
            <p:cNvPr id="5" name="Text Box 16">
              <a:extLst>
                <a:ext uri="{FF2B5EF4-FFF2-40B4-BE49-F238E27FC236}">
                  <a16:creationId xmlns:a16="http://schemas.microsoft.com/office/drawing/2014/main" id="{0C4AC246-5ECB-45D5-93C6-6BD071AB1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128" y="1676727"/>
              <a:ext cx="2930208" cy="1615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2400" b="1" i="1" dirty="0" err="1">
                  <a:latin typeface="+mn-lt"/>
                </a:rPr>
                <a:t>Ficus</a:t>
              </a:r>
              <a:r>
                <a:rPr lang="de-DE" altLang="de-DE" sz="2400" b="1" i="1" dirty="0">
                  <a:latin typeface="+mn-lt"/>
                </a:rPr>
                <a:t> </a:t>
              </a:r>
              <a:r>
                <a:rPr lang="de-DE" altLang="de-DE" sz="2400" b="1" i="1" dirty="0" err="1">
                  <a:latin typeface="+mn-lt"/>
                </a:rPr>
                <a:t>benjamina</a:t>
              </a:r>
              <a:endParaRPr lang="de-DE" altLang="de-DE" sz="2400" b="1" i="1" dirty="0">
                <a:latin typeface="+mn-lt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600" dirty="0">
                  <a:latin typeface="+mn-lt"/>
                </a:rPr>
                <a:t>Gefäßgröße  60,95 µm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600" dirty="0">
                  <a:latin typeface="+mn-lt"/>
                </a:rPr>
                <a:t>Gefäßdichte  9,53 n mm</a:t>
              </a:r>
              <a:r>
                <a:rPr lang="de-DE" altLang="de-DE" sz="1600" baseline="30000" dirty="0">
                  <a:latin typeface="+mn-lt"/>
                </a:rPr>
                <a:t>-2</a:t>
              </a:r>
              <a:r>
                <a:rPr lang="de-DE" altLang="de-DE" sz="1600" dirty="0">
                  <a:latin typeface="+mn-lt"/>
                </a:rPr>
                <a:t> 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800" i="1" dirty="0">
                  <a:latin typeface="+mn-lt"/>
                </a:rPr>
                <a:t>K</a:t>
              </a:r>
              <a:r>
                <a:rPr lang="de-DE" altLang="de-DE" sz="1800" baseline="-25000" dirty="0">
                  <a:latin typeface="+mn-lt"/>
                </a:rPr>
                <a:t>P</a:t>
              </a:r>
              <a:r>
                <a:rPr lang="de-DE" altLang="de-DE" sz="1800" dirty="0">
                  <a:latin typeface="+mn-lt"/>
                </a:rPr>
                <a:t> = 4.53 kg m</a:t>
              </a:r>
              <a:r>
                <a:rPr lang="de-DE" altLang="de-DE" sz="1800" baseline="30000" dirty="0">
                  <a:latin typeface="+mn-lt"/>
                </a:rPr>
                <a:t>-1</a:t>
              </a:r>
              <a:r>
                <a:rPr lang="de-DE" altLang="de-DE" sz="1800" dirty="0">
                  <a:latin typeface="+mn-lt"/>
                </a:rPr>
                <a:t> MPa</a:t>
              </a:r>
              <a:r>
                <a:rPr lang="de-DE" altLang="de-DE" sz="1800" baseline="30000" dirty="0">
                  <a:latin typeface="+mn-lt"/>
                </a:rPr>
                <a:t>-1</a:t>
              </a:r>
              <a:r>
                <a:rPr lang="de-DE" altLang="de-DE" sz="1800" dirty="0">
                  <a:latin typeface="+mn-lt"/>
                </a:rPr>
                <a:t> s</a:t>
              </a:r>
              <a:r>
                <a:rPr lang="de-DE" altLang="de-DE" sz="1800" baseline="30000" dirty="0">
                  <a:latin typeface="+mn-lt"/>
                </a:rPr>
                <a:t>-1</a:t>
              </a:r>
            </a:p>
          </p:txBody>
        </p:sp>
        <p:pic>
          <p:nvPicPr>
            <p:cNvPr id="7" name="Picture 3" descr="E:\UNIVERSITÄT\LEHRE\1. Bachelor\Tier- und pflanzenökologische Übungen\WS 2015\Anatomie\Picea abies\PiAb_02_40x40cm_01_scale (Large).jpg">
              <a:extLst>
                <a:ext uri="{FF2B5EF4-FFF2-40B4-BE49-F238E27FC236}">
                  <a16:creationId xmlns:a16="http://schemas.microsoft.com/office/drawing/2014/main" id="{21A3596C-6F1D-46AE-AE5E-CA502AA75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539" y="3481923"/>
              <a:ext cx="2827397" cy="2827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:\UNIVERSITÄT\LEHRE\1. Bachelor\Tier- und pflanzenökologische Übungen\WS 2015\Anatomie\Ficus benjamini\FiBe_01_40x40cm_01_scale (Large).jpg">
              <a:extLst>
                <a:ext uri="{FF2B5EF4-FFF2-40B4-BE49-F238E27FC236}">
                  <a16:creationId xmlns:a16="http://schemas.microsoft.com/office/drawing/2014/main" id="{80080137-EDC8-4F71-A419-16D630A4B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3459033"/>
              <a:ext cx="2826000" cy="2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5A0985-FB7A-4D61-8782-A93DFC9D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EBA4-4F30-4A0D-9D25-C899CF5F95E7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8"/>
    </mc:Choice>
    <mc:Fallback xmlns="">
      <p:transition spd="slow" advTm="1086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522A4-8CA5-46A6-816B-70541D96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rm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Wassertransport in das Blatt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AE0CDA-7021-4C86-AB14-BB0984C7BC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022" y="1052736"/>
            <a:ext cx="4786733" cy="49121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357B16-370E-408F-B862-78AC4E7EC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20" y="3152661"/>
            <a:ext cx="2711145" cy="311415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ED66F7-A42B-45A8-8ADB-6942DBE5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EBA4-4F30-4A0D-9D25-C899CF5F95E7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351585" y="6381328"/>
            <a:ext cx="592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Quotient versorgte Blattfläche : leitende Querschnittsfläche</a:t>
            </a:r>
          </a:p>
        </p:txBody>
      </p:sp>
    </p:spTree>
    <p:extLst>
      <p:ext uri="{BB962C8B-B14F-4D97-AF65-F5344CB8AC3E}">
        <p14:creationId xmlns:p14="http://schemas.microsoft.com/office/powerpoint/2010/main" val="31656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2"/>
    </mc:Choice>
    <mc:Fallback xmlns="">
      <p:transition spd="slow" advTm="2745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>
            <a:extLst>
              <a:ext uri="{FF2B5EF4-FFF2-40B4-BE49-F238E27FC236}">
                <a16:creationId xmlns:a16="http://schemas.microsoft.com/office/drawing/2014/main" id="{9CF10854-8EE2-4200-92F1-4384C7D7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6764" y="1079500"/>
            <a:ext cx="522287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291" name="Text Box 4">
            <a:extLst>
              <a:ext uri="{FF2B5EF4-FFF2-40B4-BE49-F238E27FC236}">
                <a16:creationId xmlns:a16="http://schemas.microsoft.com/office/drawing/2014/main" id="{DA953A64-33D7-437A-A6CD-A51505C92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989" y="6453189"/>
            <a:ext cx="431958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e-DE" sz="1200">
                <a:solidFill>
                  <a:srgbClr val="000000"/>
                </a:solidFill>
                <a:latin typeface="Arial" panose="020B0604020202020204" pitchFamily="34" charset="0"/>
                <a:ea typeface="msgothic"/>
                <a:cs typeface="msgothic"/>
              </a:rPr>
              <a:t>Attia al Hagrey J. Exp. Bot. 58: 839-854, 2007.</a:t>
            </a:r>
          </a:p>
        </p:txBody>
      </p:sp>
      <p:sp>
        <p:nvSpPr>
          <p:cNvPr id="12292" name="Textfeld 3">
            <a:extLst>
              <a:ext uri="{FF2B5EF4-FFF2-40B4-BE49-F238E27FC236}">
                <a16:creationId xmlns:a16="http://schemas.microsoft.com/office/drawing/2014/main" id="{DDAF829E-B2E3-4FA7-BBF3-FB63EFDDB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333375"/>
            <a:ext cx="2609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/>
              <a:t>Splintholz bei der Eiche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55DE30C-78AA-4DF4-B5E2-D7130ABEB24D}"/>
              </a:ext>
            </a:extLst>
          </p:cNvPr>
          <p:cNvCxnSpPr/>
          <p:nvPr/>
        </p:nvCxnSpPr>
        <p:spPr>
          <a:xfrm rot="5400000">
            <a:off x="3875882" y="1232694"/>
            <a:ext cx="1511300" cy="576263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feld 2">
            <a:extLst>
              <a:ext uri="{FF2B5EF4-FFF2-40B4-BE49-F238E27FC236}">
                <a16:creationId xmlns:a16="http://schemas.microsoft.com/office/drawing/2014/main" id="{27BF2D06-BC5D-4D40-B725-A80872497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6" y="292100"/>
            <a:ext cx="4824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/>
              <a:t>Wasserleitendes Holz: Splintholz (</a:t>
            </a:r>
            <a:r>
              <a:rPr lang="de-DE" altLang="de-DE" sz="2000" b="1" dirty="0" err="1"/>
              <a:t>sapwood</a:t>
            </a:r>
            <a:r>
              <a:rPr lang="de-DE" altLang="de-DE" sz="2000" b="1" dirty="0"/>
              <a:t>)</a:t>
            </a:r>
          </a:p>
        </p:txBody>
      </p:sp>
      <p:sp>
        <p:nvSpPr>
          <p:cNvPr id="11267" name="Textfeld 10">
            <a:extLst>
              <a:ext uri="{FF2B5EF4-FFF2-40B4-BE49-F238E27FC236}">
                <a16:creationId xmlns:a16="http://schemas.microsoft.com/office/drawing/2014/main" id="{E72F560D-87E4-4CDA-B78D-E6F4BDEC7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300" y="5589588"/>
            <a:ext cx="1576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i="1"/>
              <a:t>Pinus sylvestris</a:t>
            </a:r>
          </a:p>
        </p:txBody>
      </p:sp>
      <p:grpSp>
        <p:nvGrpSpPr>
          <p:cNvPr id="11268" name="Gruppieren 14">
            <a:extLst>
              <a:ext uri="{FF2B5EF4-FFF2-40B4-BE49-F238E27FC236}">
                <a16:creationId xmlns:a16="http://schemas.microsoft.com/office/drawing/2014/main" id="{247458AF-8D59-4EF7-859A-2B25FFCBA811}"/>
              </a:ext>
            </a:extLst>
          </p:cNvPr>
          <p:cNvGrpSpPr>
            <a:grpSpLocks/>
          </p:cNvGrpSpPr>
          <p:nvPr/>
        </p:nvGrpSpPr>
        <p:grpSpPr bwMode="auto">
          <a:xfrm>
            <a:off x="2760663" y="1185864"/>
            <a:ext cx="5264150" cy="4403725"/>
            <a:chOff x="1237078" y="1452563"/>
            <a:chExt cx="5263735" cy="4403223"/>
          </a:xfrm>
        </p:grpSpPr>
        <p:grpSp>
          <p:nvGrpSpPr>
            <p:cNvPr id="11269" name="Gruppieren 9">
              <a:extLst>
                <a:ext uri="{FF2B5EF4-FFF2-40B4-BE49-F238E27FC236}">
                  <a16:creationId xmlns:a16="http://schemas.microsoft.com/office/drawing/2014/main" id="{29BFF674-851E-4576-98F5-259D8F4F5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7078" y="1452563"/>
              <a:ext cx="5263735" cy="3952875"/>
              <a:chOff x="1237078" y="1452563"/>
              <a:chExt cx="5263735" cy="3952875"/>
            </a:xfrm>
          </p:grpSpPr>
          <p:pic>
            <p:nvPicPr>
              <p:cNvPr id="11272" name="Picture 2">
                <a:extLst>
                  <a:ext uri="{FF2B5EF4-FFF2-40B4-BE49-F238E27FC236}">
                    <a16:creationId xmlns:a16="http://schemas.microsoft.com/office/drawing/2014/main" id="{F82BC72C-FB7B-4AB4-8F54-C7F14D279E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3188" y="1452563"/>
                <a:ext cx="3857625" cy="395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3" name="Textfeld 3">
                <a:extLst>
                  <a:ext uri="{FF2B5EF4-FFF2-40B4-BE49-F238E27FC236}">
                    <a16:creationId xmlns:a16="http://schemas.microsoft.com/office/drawing/2014/main" id="{8028AFB6-1509-4224-BBB0-DEF3004D30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078" y="2636912"/>
                <a:ext cx="11026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Splintholz</a:t>
                </a:r>
              </a:p>
            </p:txBody>
          </p:sp>
          <p:sp>
            <p:nvSpPr>
              <p:cNvPr id="11274" name="Textfeld 4">
                <a:extLst>
                  <a:ext uri="{FF2B5EF4-FFF2-40B4-BE49-F238E27FC236}">
                    <a16:creationId xmlns:a16="http://schemas.microsoft.com/office/drawing/2014/main" id="{01A5DFED-E920-46AB-B1FC-36A3B07A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9080" y="3851756"/>
                <a:ext cx="100604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800"/>
                  <a:t>Kernholz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1B9E77F8-06B3-486C-9747-1E71EF880905}"/>
                  </a:ext>
                </a:extLst>
              </p:cNvPr>
              <p:cNvCxnSpPr/>
              <p:nvPr/>
            </p:nvCxnSpPr>
            <p:spPr>
              <a:xfrm>
                <a:off x="2340303" y="2852578"/>
                <a:ext cx="1150847" cy="288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B7E64AFE-EB45-44B4-B309-26C5BE8526FD}"/>
                  </a:ext>
                </a:extLst>
              </p:cNvPr>
              <p:cNvCxnSpPr/>
              <p:nvPr/>
            </p:nvCxnSpPr>
            <p:spPr>
              <a:xfrm flipV="1">
                <a:off x="2492691" y="3679571"/>
                <a:ext cx="1935010" cy="3603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8C9EF81-EAB5-4B0B-B1B1-6894F40BFEE9}"/>
                </a:ext>
              </a:extLst>
            </p:cNvPr>
            <p:cNvCxnSpPr/>
            <p:nvPr/>
          </p:nvCxnSpPr>
          <p:spPr>
            <a:xfrm>
              <a:off x="3059384" y="5517687"/>
              <a:ext cx="302553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71" name="Textfeld 13">
              <a:extLst>
                <a:ext uri="{FF2B5EF4-FFF2-40B4-BE49-F238E27FC236}">
                  <a16:creationId xmlns:a16="http://schemas.microsoft.com/office/drawing/2014/main" id="{1AF203B0-5796-4F47-9FF0-EF1FD84F4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928" y="5517232"/>
              <a:ext cx="1307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600">
                  <a:solidFill>
                    <a:schemeClr val="tx2"/>
                  </a:solidFill>
                </a:rPr>
                <a:t>Wassergehalt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847ED7F-5594-4136-9057-2414062F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5439" y="1371600"/>
            <a:ext cx="90011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636450F-2825-4F54-85DF-E9119424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692150"/>
            <a:ext cx="5619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feld 2">
            <a:extLst>
              <a:ext uri="{FF2B5EF4-FFF2-40B4-BE49-F238E27FC236}">
                <a16:creationId xmlns:a16="http://schemas.microsoft.com/office/drawing/2014/main" id="{47279E4D-6A55-472D-91CC-3D83EA0A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88" y="260350"/>
            <a:ext cx="5549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Bestimmung der Hydraulischen Leiftfähigkeit nach Sperry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DF1E3A1-1747-4955-BECD-BF1D6E30D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1" y="2205038"/>
            <a:ext cx="860742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63BDCC5-3546-4A04-AAE4-AA46A923604F}"/>
              </a:ext>
            </a:extLst>
          </p:cNvPr>
          <p:cNvSpPr txBox="1"/>
          <p:nvPr/>
        </p:nvSpPr>
        <p:spPr>
          <a:xfrm>
            <a:off x="3601453" y="778042"/>
            <a:ext cx="3236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Spezifische Leitfähigkeit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chenlifen20002\CHENLIFENG an Je Qing (Btb4d27)\Powerpoint02\131102\Untitled-8.JPG">
            <a:extLst>
              <a:ext uri="{FF2B5EF4-FFF2-40B4-BE49-F238E27FC236}">
                <a16:creationId xmlns:a16="http://schemas.microsoft.com/office/drawing/2014/main" id="{28327D57-DE53-4835-BBEC-673336FBD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668339"/>
            <a:ext cx="8229600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feld 2">
            <a:extLst>
              <a:ext uri="{FF2B5EF4-FFF2-40B4-BE49-F238E27FC236}">
                <a16:creationId xmlns:a16="http://schemas.microsoft.com/office/drawing/2014/main" id="{8C804DC1-E905-4986-A41A-A8AAF2FC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6" y="260350"/>
            <a:ext cx="196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 b="1" dirty="0" err="1"/>
              <a:t>Saftflußmessung</a:t>
            </a:r>
            <a:endParaRPr lang="de-DE" altLang="de-DE" sz="2000" b="1" dirty="0"/>
          </a:p>
        </p:txBody>
      </p:sp>
      <p:grpSp>
        <p:nvGrpSpPr>
          <p:cNvPr id="45059" name="Gruppieren 9">
            <a:extLst>
              <a:ext uri="{FF2B5EF4-FFF2-40B4-BE49-F238E27FC236}">
                <a16:creationId xmlns:a16="http://schemas.microsoft.com/office/drawing/2014/main" id="{50AD237D-3DDF-4DA3-B6FF-E15804F15BFD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125539"/>
            <a:ext cx="6983412" cy="4073525"/>
            <a:chOff x="467544" y="1124744"/>
            <a:chExt cx="6984601" cy="4073897"/>
          </a:xfrm>
        </p:grpSpPr>
        <p:pic>
          <p:nvPicPr>
            <p:cNvPr id="45060" name="Picture 2">
              <a:extLst>
                <a:ext uri="{FF2B5EF4-FFF2-40B4-BE49-F238E27FC236}">
                  <a16:creationId xmlns:a16="http://schemas.microsoft.com/office/drawing/2014/main" id="{277FFDCF-98BF-4801-B91E-C1FB193A0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24744"/>
              <a:ext cx="3551836" cy="4073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1" name="Textfeld 3">
              <a:extLst>
                <a:ext uri="{FF2B5EF4-FFF2-40B4-BE49-F238E27FC236}">
                  <a16:creationId xmlns:a16="http://schemas.microsoft.com/office/drawing/2014/main" id="{3B0BF613-FCB2-46EB-998E-F8B8B39B3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1907540"/>
              <a:ext cx="27805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de-DE" altLang="de-DE"/>
                <a:t>beheizter Temperaturfühler</a:t>
              </a:r>
            </a:p>
          </p:txBody>
        </p:sp>
        <p:sp>
          <p:nvSpPr>
            <p:cNvPr id="45062" name="Textfeld 4">
              <a:extLst>
                <a:ext uri="{FF2B5EF4-FFF2-40B4-BE49-F238E27FC236}">
                  <a16:creationId xmlns:a16="http://schemas.microsoft.com/office/drawing/2014/main" id="{B00A932C-1502-481F-9594-CC05FD824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2987660"/>
              <a:ext cx="3024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de-DE" altLang="de-DE"/>
                <a:t>unbeheizter Temperaturfühler</a:t>
              </a:r>
              <a:br>
                <a:rPr lang="de-DE" altLang="de-DE"/>
              </a:br>
              <a:r>
                <a:rPr lang="de-DE" altLang="de-DE"/>
                <a:t>(Referenz)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B4A5EF78-B4F4-4D1C-8B00-EF8DB963B7E6}"/>
                </a:ext>
              </a:extLst>
            </p:cNvPr>
            <p:cNvCxnSpPr/>
            <p:nvPr/>
          </p:nvCxnSpPr>
          <p:spPr>
            <a:xfrm rot="10800000" flipV="1">
              <a:off x="2699949" y="2061455"/>
              <a:ext cx="1584595" cy="71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432674E-70EB-40E0-8E4F-16BDF3C5354E}"/>
                </a:ext>
              </a:extLst>
            </p:cNvPr>
            <p:cNvCxnSpPr/>
            <p:nvPr/>
          </p:nvCxnSpPr>
          <p:spPr>
            <a:xfrm rot="10800000" flipV="1">
              <a:off x="3131823" y="3141053"/>
              <a:ext cx="1295621" cy="71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2">
            <a:extLst>
              <a:ext uri="{FF2B5EF4-FFF2-40B4-BE49-F238E27FC236}">
                <a16:creationId xmlns:a16="http://schemas.microsoft.com/office/drawing/2014/main" id="{D0F33841-26C7-4327-9B53-9339B8967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333376"/>
            <a:ext cx="3500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400" b="1"/>
              <a:t>Wasserpotentialgleichung</a:t>
            </a:r>
          </a:p>
        </p:txBody>
      </p:sp>
      <p:sp>
        <p:nvSpPr>
          <p:cNvPr id="19459" name="Textfeld 3">
            <a:extLst>
              <a:ext uri="{FF2B5EF4-FFF2-40B4-BE49-F238E27FC236}">
                <a16:creationId xmlns:a16="http://schemas.microsoft.com/office/drawing/2014/main" id="{F851E427-232C-40A7-A31D-505D36B0C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1" y="1022351"/>
            <a:ext cx="3178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 =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p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s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m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9460" name="Textfeld 4">
            <a:extLst>
              <a:ext uri="{FF2B5EF4-FFF2-40B4-BE49-F238E27FC236}">
                <a16:creationId xmlns:a16="http://schemas.microsoft.com/office/drawing/2014/main" id="{48FB8E07-A55A-4BF7-B5AA-790C666F1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660525"/>
            <a:ext cx="5164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p = </a:t>
            </a:r>
            <a:r>
              <a:rPr lang="de-DE" altLang="de-DE" sz="2000" u="sng"/>
              <a:t>Druckpotential</a:t>
            </a:r>
            <a:r>
              <a:rPr lang="de-DE" altLang="de-DE" sz="2000"/>
              <a:t> (Hydrostatisches Potential)</a:t>
            </a:r>
          </a:p>
        </p:txBody>
      </p:sp>
      <p:sp>
        <p:nvSpPr>
          <p:cNvPr id="19461" name="Textfeld 5">
            <a:extLst>
              <a:ext uri="{FF2B5EF4-FFF2-40B4-BE49-F238E27FC236}">
                <a16:creationId xmlns:a16="http://schemas.microsoft.com/office/drawing/2014/main" id="{72D3ABD6-4D8C-4EDF-98F4-33570CC17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6" y="2133600"/>
            <a:ext cx="3960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s = </a:t>
            </a:r>
            <a:r>
              <a:rPr lang="de-DE" altLang="de-DE" sz="2000" u="sng"/>
              <a:t>Osmotisches Potential</a:t>
            </a:r>
            <a:r>
              <a:rPr lang="de-DE" altLang="de-DE" sz="2000"/>
              <a:t> (auch </a:t>
            </a:r>
            <a:r>
              <a:rPr lang="el-GR" altLang="de-DE" sz="2000"/>
              <a:t>π</a:t>
            </a:r>
            <a:r>
              <a:rPr lang="de-DE" altLang="de-DE" sz="2000"/>
              <a:t>)</a:t>
            </a:r>
          </a:p>
        </p:txBody>
      </p:sp>
      <p:sp>
        <p:nvSpPr>
          <p:cNvPr id="19462" name="Textfeld 6">
            <a:extLst>
              <a:ext uri="{FF2B5EF4-FFF2-40B4-BE49-F238E27FC236}">
                <a16:creationId xmlns:a16="http://schemas.microsoft.com/office/drawing/2014/main" id="{10B06763-9415-4E4D-8EAA-7B23BC43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4" y="2605088"/>
            <a:ext cx="3963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m = Matrixpotential ( -&gt; Adhäsion)</a:t>
            </a:r>
          </a:p>
        </p:txBody>
      </p:sp>
      <p:sp>
        <p:nvSpPr>
          <p:cNvPr id="19463" name="Textfeld 7">
            <a:extLst>
              <a:ext uri="{FF2B5EF4-FFF2-40B4-BE49-F238E27FC236}">
                <a16:creationId xmlns:a16="http://schemas.microsoft.com/office/drawing/2014/main" id="{5C4761CF-7A08-4D3A-A304-A0C3DD2F7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1" y="3076575"/>
            <a:ext cx="292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g = Gravitationspotential</a:t>
            </a:r>
          </a:p>
        </p:txBody>
      </p:sp>
      <p:grpSp>
        <p:nvGrpSpPr>
          <p:cNvPr id="2" name="Gruppieren 11">
            <a:extLst>
              <a:ext uri="{FF2B5EF4-FFF2-40B4-BE49-F238E27FC236}">
                <a16:creationId xmlns:a16="http://schemas.microsoft.com/office/drawing/2014/main" id="{51CABAD8-4180-4BA4-BE0F-8F2A88B5AB75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3716339"/>
            <a:ext cx="4897437" cy="1081087"/>
            <a:chOff x="827584" y="3717032"/>
            <a:chExt cx="4896544" cy="108012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3B915F5-25D1-4619-83BF-E9EA7C8029C4}"/>
                </a:ext>
              </a:extLst>
            </p:cNvPr>
            <p:cNvSpPr/>
            <p:nvPr/>
          </p:nvSpPr>
          <p:spPr>
            <a:xfrm>
              <a:off x="827584" y="3717032"/>
              <a:ext cx="4896544" cy="1080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9466" name="Textfeld 8">
              <a:extLst>
                <a:ext uri="{FF2B5EF4-FFF2-40B4-BE49-F238E27FC236}">
                  <a16:creationId xmlns:a16="http://schemas.microsoft.com/office/drawing/2014/main" id="{94E704A6-0043-454E-A474-7D9640E8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880" y="4149080"/>
              <a:ext cx="17427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 sz="2400">
                  <a:solidFill>
                    <a:srgbClr val="FF0000"/>
                  </a:solidFill>
                </a:rPr>
                <a:t>Ψ</a:t>
              </a:r>
              <a:r>
                <a:rPr lang="de-DE" altLang="de-DE" sz="2400">
                  <a:solidFill>
                    <a:srgbClr val="FF0000"/>
                  </a:solidFill>
                </a:rPr>
                <a:t> = </a:t>
              </a:r>
              <a:r>
                <a:rPr lang="el-GR" altLang="de-DE" sz="2400">
                  <a:solidFill>
                    <a:srgbClr val="FF0000"/>
                  </a:solidFill>
                </a:rPr>
                <a:t>Ψ</a:t>
              </a:r>
              <a:r>
                <a:rPr lang="de-DE" altLang="de-DE" sz="2400">
                  <a:solidFill>
                    <a:srgbClr val="FF0000"/>
                  </a:solidFill>
                </a:rPr>
                <a:t>p + </a:t>
              </a:r>
              <a:r>
                <a:rPr lang="el-GR" altLang="de-DE" sz="2400">
                  <a:solidFill>
                    <a:srgbClr val="FF0000"/>
                  </a:solidFill>
                </a:rPr>
                <a:t>Ψ</a:t>
              </a:r>
              <a:r>
                <a:rPr lang="de-DE" altLang="de-DE" sz="240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19467" name="Textfeld 9">
              <a:extLst>
                <a:ext uri="{FF2B5EF4-FFF2-40B4-BE49-F238E27FC236}">
                  <a16:creationId xmlns:a16="http://schemas.microsoft.com/office/drawing/2014/main" id="{DEDE7092-DB35-42F9-B0CF-F53DCE06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584" y="3748970"/>
              <a:ext cx="47592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 sz="2000"/>
                <a:t>Ψ</a:t>
              </a:r>
              <a:r>
                <a:rPr lang="de-DE" altLang="de-DE" sz="2000"/>
                <a:t>m und </a:t>
              </a:r>
              <a:r>
                <a:rPr lang="el-GR" altLang="de-DE" sz="2000"/>
                <a:t>Ψ</a:t>
              </a:r>
              <a:r>
                <a:rPr lang="de-DE" altLang="de-DE" sz="2000"/>
                <a:t>g in der Pflanze vernachlässigbar: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chenlifen20002\CHENLIFENG an Je Qing (Btb4d27)\Powerpoint02\131102\Untitled-46.JPG">
            <a:extLst>
              <a:ext uri="{FF2B5EF4-FFF2-40B4-BE49-F238E27FC236}">
                <a16:creationId xmlns:a16="http://schemas.microsoft.com/office/drawing/2014/main" id="{EFD5B145-8C62-490E-997D-F2CAA3BD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0211" y="73818"/>
            <a:ext cx="7543800" cy="67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B3E0340-B064-4C99-B567-CF33E294FE9A}"/>
              </a:ext>
            </a:extLst>
          </p:cNvPr>
          <p:cNvSpPr txBox="1"/>
          <p:nvPr/>
        </p:nvSpPr>
        <p:spPr>
          <a:xfrm>
            <a:off x="826168" y="705853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Embolism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2139004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0B72A71D-65F5-45EF-90E5-AC28EA26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50" y="638175"/>
            <a:ext cx="432435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feld 2">
            <a:extLst>
              <a:ext uri="{FF2B5EF4-FFF2-40B4-BE49-F238E27FC236}">
                <a16:creationId xmlns:a16="http://schemas.microsoft.com/office/drawing/2014/main" id="{1158EB48-9EC4-403F-BF86-F2E757964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901" y="115889"/>
            <a:ext cx="3421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err="1"/>
              <a:t>Embolism</a:t>
            </a:r>
            <a:r>
              <a:rPr lang="de-DE" altLang="de-DE" sz="2000" b="1" dirty="0"/>
              <a:t> and </a:t>
            </a:r>
            <a:r>
              <a:rPr lang="de-DE" altLang="de-DE" sz="2000" b="1" dirty="0" err="1"/>
              <a:t>vessel</a:t>
            </a:r>
            <a:r>
              <a:rPr lang="de-DE" altLang="de-DE" sz="2000" b="1" dirty="0"/>
              <a:t> </a:t>
            </a:r>
            <a:r>
              <a:rPr lang="de-DE" altLang="de-DE" sz="2000" b="1" dirty="0" err="1"/>
              <a:t>diameter</a:t>
            </a:r>
            <a:endParaRPr lang="de-DE" altLang="de-DE" sz="2000" b="1" dirty="0"/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9F3E0323-5F6A-453E-A78F-969D12A6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689" y="620713"/>
            <a:ext cx="191928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feld 4">
            <a:extLst>
              <a:ext uri="{FF2B5EF4-FFF2-40B4-BE49-F238E27FC236}">
                <a16:creationId xmlns:a16="http://schemas.microsoft.com/office/drawing/2014/main" id="{83AF2BA8-73B0-4619-B6E7-15AFFEE66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6" y="2009776"/>
            <a:ext cx="1736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/>
              <a:t>Johannisbrotbaum</a:t>
            </a:r>
          </a:p>
        </p:txBody>
      </p:sp>
    </p:spTree>
    <p:extLst>
      <p:ext uri="{BB962C8B-B14F-4D97-AF65-F5344CB8AC3E}">
        <p14:creationId xmlns:p14="http://schemas.microsoft.com/office/powerpoint/2010/main" val="3205110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NIVERSITÄT\CONFERENCE\Vortrag\2011_12_08 AG-Seminar\Bildmaterial\Vulnerability Curve.jpg">
            <a:extLst>
              <a:ext uri="{FF2B5EF4-FFF2-40B4-BE49-F238E27FC236}">
                <a16:creationId xmlns:a16="http://schemas.microsoft.com/office/drawing/2014/main" id="{287E6962-CF9D-47DC-A9D8-F60C014A2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050" y="1700808"/>
            <a:ext cx="501015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01DFEB-D25B-4C90-99A4-A3D98928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145" y="136525"/>
            <a:ext cx="10515600" cy="1325563"/>
          </a:xfrm>
        </p:spPr>
        <p:txBody>
          <a:bodyPr>
            <a:normAutofit/>
          </a:bodyPr>
          <a:lstStyle/>
          <a:p>
            <a:r>
              <a:rPr lang="de-DE" alt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Vulnerabilitätskurve</a:t>
            </a: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88997B-FD44-4CA9-A195-1977C6765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53" y="1403485"/>
            <a:ext cx="752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dirty="0">
                <a:latin typeface="+mn-lt"/>
              </a:rPr>
              <a:t>Relative Transportkapazität als Funktion des </a:t>
            </a:r>
            <a:r>
              <a:rPr lang="de-DE" altLang="de-DE" sz="2400" dirty="0" err="1">
                <a:latin typeface="+mn-lt"/>
              </a:rPr>
              <a:t>Xylemdrucks</a:t>
            </a:r>
            <a:endParaRPr lang="en-US" altLang="de-DE" sz="2400" dirty="0">
              <a:latin typeface="+mn-lt"/>
            </a:endParaRP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366DAB62-39AB-417A-895B-8BA09B66F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900" y="6453337"/>
            <a:ext cx="3529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i="1" dirty="0">
                <a:latin typeface="+mn-lt"/>
              </a:rPr>
              <a:t>http://prometheuswiki.publish.csiro.au</a:t>
            </a:r>
          </a:p>
        </p:txBody>
      </p:sp>
      <p:sp>
        <p:nvSpPr>
          <p:cNvPr id="7" name="Textfeld 9">
            <a:extLst>
              <a:ext uri="{FF2B5EF4-FFF2-40B4-BE49-F238E27FC236}">
                <a16:creationId xmlns:a16="http://schemas.microsoft.com/office/drawing/2014/main" id="{243CFB0D-5373-4DB0-8923-85C9FFD1F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438400"/>
            <a:ext cx="2895600" cy="17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de-DE" sz="1800" dirty="0" err="1">
                <a:solidFill>
                  <a:srgbClr val="FF0000"/>
                </a:solidFill>
                <a:latin typeface="+mn-lt"/>
              </a:rPr>
              <a:t>Kennwert</a:t>
            </a:r>
            <a:r>
              <a:rPr lang="en-US" altLang="de-DE" sz="1800" dirty="0">
                <a:solidFill>
                  <a:srgbClr val="FF0000"/>
                </a:solidFill>
                <a:latin typeface="+mn-lt"/>
              </a:rPr>
              <a:t> P</a:t>
            </a:r>
            <a:r>
              <a:rPr lang="en-US" altLang="de-DE" sz="1800" baseline="-25000" dirty="0">
                <a:solidFill>
                  <a:srgbClr val="FF0000"/>
                </a:solidFill>
                <a:latin typeface="+mn-lt"/>
              </a:rPr>
              <a:t>50</a:t>
            </a:r>
            <a:r>
              <a:rPr lang="en-US" altLang="de-DE" sz="18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de-DE" altLang="de-DE" sz="1800" dirty="0" err="1">
                <a:latin typeface="+mn-lt"/>
              </a:rPr>
              <a:t>Xylemdruck</a:t>
            </a:r>
            <a:r>
              <a:rPr lang="de-DE" altLang="de-DE" sz="1800" dirty="0">
                <a:latin typeface="+mn-lt"/>
              </a:rPr>
              <a:t>, bei dem 50% der hydraulischen Leitfähigkeit verloren gehen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672FA2-7250-4279-8F85-484369EE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EBA4-4F30-4A0D-9D25-C899CF5F95E7}" type="slidenum">
              <a:rPr lang="de-DE" smtClean="0"/>
              <a:pPr/>
              <a:t>62</a:t>
            </a:fld>
            <a:endParaRPr lang="de-DE" dirty="0"/>
          </a:p>
        </p:txBody>
      </p:sp>
      <p:cxnSp>
        <p:nvCxnSpPr>
          <p:cNvPr id="8" name="Gerade Verbindung 5">
            <a:extLst>
              <a:ext uri="{FF2B5EF4-FFF2-40B4-BE49-F238E27FC236}">
                <a16:creationId xmlns:a16="http://schemas.microsoft.com/office/drawing/2014/main" id="{23F60F84-F820-4C0F-92C2-0E47A421766C}"/>
              </a:ext>
            </a:extLst>
          </p:cNvPr>
          <p:cNvCxnSpPr/>
          <p:nvPr/>
        </p:nvCxnSpPr>
        <p:spPr>
          <a:xfrm>
            <a:off x="3263280" y="3866232"/>
            <a:ext cx="1752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20">
            <a:extLst>
              <a:ext uri="{FF2B5EF4-FFF2-40B4-BE49-F238E27FC236}">
                <a16:creationId xmlns:a16="http://schemas.microsoft.com/office/drawing/2014/main" id="{5B1BE520-7CC2-40A1-A831-47F8F23DF651}"/>
              </a:ext>
            </a:extLst>
          </p:cNvPr>
          <p:cNvCxnSpPr>
            <a:cxnSpLocks/>
          </p:cNvCxnSpPr>
          <p:nvPr/>
        </p:nvCxnSpPr>
        <p:spPr>
          <a:xfrm flipV="1">
            <a:off x="5029200" y="3866232"/>
            <a:ext cx="0" cy="15789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8">
            <a:extLst>
              <a:ext uri="{FF2B5EF4-FFF2-40B4-BE49-F238E27FC236}">
                <a16:creationId xmlns:a16="http://schemas.microsoft.com/office/drawing/2014/main" id="{965A59E0-25AD-4AA6-AFDD-519E237C3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4090071"/>
            <a:ext cx="1066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dirty="0">
                <a:solidFill>
                  <a:srgbClr val="FF0000"/>
                </a:solidFill>
              </a:rPr>
              <a:t>P</a:t>
            </a:r>
            <a:r>
              <a:rPr lang="en-US" altLang="de-DE" baseline="-25000" dirty="0">
                <a:solidFill>
                  <a:srgbClr val="FF0000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7031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1"/>
    </mc:Choice>
    <mc:Fallback xmlns="">
      <p:transition spd="slow" advTm="2259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0E1EA-FD8C-4153-9F80-088ABA27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473" y="9746"/>
            <a:ext cx="10515600" cy="1325563"/>
          </a:xfrm>
        </p:spPr>
        <p:txBody>
          <a:bodyPr>
            <a:normAutofit/>
          </a:bodyPr>
          <a:lstStyle/>
          <a:p>
            <a:r>
              <a:rPr lang="de-DE" alt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altLang="de-DE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de-DE" alt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-Kennwerte im phylogenetischen Vergleich</a:t>
            </a: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90196BCD-7C10-4A34-B988-94B18B6E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7048" y="6381329"/>
            <a:ext cx="176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 dirty="0" err="1"/>
              <a:t>Maherali</a:t>
            </a:r>
            <a:r>
              <a:rPr lang="en-US" altLang="en-US" sz="1400" i="1" dirty="0"/>
              <a:t> et al. 2004</a:t>
            </a:r>
          </a:p>
        </p:txBody>
      </p:sp>
      <p:grpSp>
        <p:nvGrpSpPr>
          <p:cNvPr id="5" name="Gruppieren 1">
            <a:extLst>
              <a:ext uri="{FF2B5EF4-FFF2-40B4-BE49-F238E27FC236}">
                <a16:creationId xmlns:a16="http://schemas.microsoft.com/office/drawing/2014/main" id="{F4CADCA6-5F09-4070-961F-E308EBA54F35}"/>
              </a:ext>
            </a:extLst>
          </p:cNvPr>
          <p:cNvGrpSpPr>
            <a:grpSpLocks/>
          </p:cNvGrpSpPr>
          <p:nvPr/>
        </p:nvGrpSpPr>
        <p:grpSpPr bwMode="auto">
          <a:xfrm>
            <a:off x="1919536" y="1821010"/>
            <a:ext cx="8280000" cy="4632326"/>
            <a:chOff x="234950" y="1371600"/>
            <a:chExt cx="8756650" cy="4632325"/>
          </a:xfrm>
        </p:grpSpPr>
        <p:pic>
          <p:nvPicPr>
            <p:cNvPr id="6" name="Picture 3" descr="E:\UNIVERSITÄT\CONFERENCE\Vortrag\2011_03_15 TiP Bayreuth\Graphics\Maherali (2004) - Fig. 2c.jpg">
              <a:extLst>
                <a:ext uri="{FF2B5EF4-FFF2-40B4-BE49-F238E27FC236}">
                  <a16:creationId xmlns:a16="http://schemas.microsoft.com/office/drawing/2014/main" id="{1FF664DA-E79E-48A6-B6FB-C5F81B626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388" y="3232150"/>
              <a:ext cx="1573212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E:\UNIVERSITÄT\CONFERENCE\Vortrag\2011_03_15 TiP Bayreuth\Graphics\Maherali (2004) - Fig. 2b2.jpg">
              <a:extLst>
                <a:ext uri="{FF2B5EF4-FFF2-40B4-BE49-F238E27FC236}">
                  <a16:creationId xmlns:a16="http://schemas.microsoft.com/office/drawing/2014/main" id="{1914781F-742A-4D02-9CE4-07A93F16F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50" y="1371600"/>
              <a:ext cx="7232650" cy="463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bgerundetes Rechteck 2">
              <a:extLst>
                <a:ext uri="{FF2B5EF4-FFF2-40B4-BE49-F238E27FC236}">
                  <a16:creationId xmlns:a16="http://schemas.microsoft.com/office/drawing/2014/main" id="{EBF3E306-D8C7-474A-8D42-E229F229CEE8}"/>
                </a:ext>
              </a:extLst>
            </p:cNvPr>
            <p:cNvSpPr/>
            <p:nvPr/>
          </p:nvSpPr>
          <p:spPr>
            <a:xfrm>
              <a:off x="4343400" y="4779963"/>
              <a:ext cx="1295400" cy="609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Abgerundetes Rechteck 23">
              <a:extLst>
                <a:ext uri="{FF2B5EF4-FFF2-40B4-BE49-F238E27FC236}">
                  <a16:creationId xmlns:a16="http://schemas.microsoft.com/office/drawing/2014/main" id="{737A1BB6-97B3-49B7-9CDC-B7FB3D111AC2}"/>
                </a:ext>
              </a:extLst>
            </p:cNvPr>
            <p:cNvSpPr/>
            <p:nvPr/>
          </p:nvSpPr>
          <p:spPr>
            <a:xfrm>
              <a:off x="4343400" y="2886075"/>
              <a:ext cx="1295400" cy="152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" name="Textfeld 3">
            <a:extLst>
              <a:ext uri="{FF2B5EF4-FFF2-40B4-BE49-F238E27FC236}">
                <a16:creationId xmlns:a16="http://schemas.microsoft.com/office/drawing/2014/main" id="{99D980CD-1D6A-4F21-B9E1-078A29FF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156132"/>
            <a:ext cx="5504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Pinus edulis	</a:t>
            </a:r>
            <a:r>
              <a:rPr lang="en-US" altLang="en-US" sz="1800" dirty="0"/>
              <a:t>	P</a:t>
            </a:r>
            <a:r>
              <a:rPr lang="en-US" altLang="en-US" sz="1800" baseline="-25000" dirty="0"/>
              <a:t>50</a:t>
            </a:r>
            <a:r>
              <a:rPr lang="en-US" altLang="en-US" sz="1800" dirty="0"/>
              <a:t> = -4.4 bis -5.7  MPa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 err="1"/>
              <a:t>Juniperus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monosperma</a:t>
            </a:r>
            <a:r>
              <a:rPr lang="en-US" altLang="en-US" sz="1800" i="1" dirty="0"/>
              <a:t> 	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50</a:t>
            </a:r>
            <a:r>
              <a:rPr lang="en-US" altLang="en-US" sz="1800" dirty="0"/>
              <a:t> = -11.3 bis -12.7 MPa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A0D9D6-D565-4532-9684-215C3271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EBA4-4F30-4A0D-9D25-C899CF5F95E7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9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0"/>
    </mc:Choice>
    <mc:Fallback xmlns="">
      <p:transition spd="slow" advTm="1599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EF9A28-6E94-4CF8-99CA-11BBE14D0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b="1" dirty="0"/>
              <a:t>4. Transpiration</a:t>
            </a:r>
          </a:p>
        </p:txBody>
      </p:sp>
    </p:spTree>
    <p:extLst>
      <p:ext uri="{BB962C8B-B14F-4D97-AF65-F5344CB8AC3E}">
        <p14:creationId xmlns:p14="http://schemas.microsoft.com/office/powerpoint/2010/main" val="114999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feld 1">
            <a:extLst>
              <a:ext uri="{FF2B5EF4-FFF2-40B4-BE49-F238E27FC236}">
                <a16:creationId xmlns:a16="http://schemas.microsoft.com/office/drawing/2014/main" id="{94628109-4A78-465A-8819-DF73F532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9" y="476250"/>
            <a:ext cx="41514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b="1" dirty="0" err="1"/>
              <a:t>Stomatäre</a:t>
            </a:r>
            <a:r>
              <a:rPr lang="de-DE" altLang="de-DE" b="1" dirty="0"/>
              <a:t> Leitfähigkeit</a:t>
            </a:r>
          </a:p>
        </p:txBody>
      </p:sp>
      <p:sp>
        <p:nvSpPr>
          <p:cNvPr id="31747" name="Textfeld 2">
            <a:extLst>
              <a:ext uri="{FF2B5EF4-FFF2-40B4-BE49-F238E27FC236}">
                <a16:creationId xmlns:a16="http://schemas.microsoft.com/office/drawing/2014/main" id="{D441FD99-B500-4143-9649-E8C6D7968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1" y="1412876"/>
            <a:ext cx="3643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abhängig von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 - Zahl der Spaltöffnungen pro Fläche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 - Öffnungsgrad der Spaltöffnungen</a:t>
            </a:r>
          </a:p>
        </p:txBody>
      </p:sp>
      <p:sp>
        <p:nvSpPr>
          <p:cNvPr id="31748" name="Textfeld 3">
            <a:extLst>
              <a:ext uri="{FF2B5EF4-FFF2-40B4-BE49-F238E27FC236}">
                <a16:creationId xmlns:a16="http://schemas.microsoft.com/office/drawing/2014/main" id="{76E29034-1A4F-4F3E-92C2-BF12D4D1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040064"/>
            <a:ext cx="1589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/>
              <a:t>E = g</a:t>
            </a:r>
            <a:r>
              <a:rPr lang="de-DE" altLang="de-DE" sz="2400" baseline="-25000"/>
              <a:t>s</a:t>
            </a:r>
            <a:r>
              <a:rPr lang="de-DE" altLang="de-DE" sz="2400"/>
              <a:t> ∙ VPD</a:t>
            </a:r>
          </a:p>
        </p:txBody>
      </p:sp>
      <p:sp>
        <p:nvSpPr>
          <p:cNvPr id="31749" name="Textfeld 4">
            <a:extLst>
              <a:ext uri="{FF2B5EF4-FFF2-40B4-BE49-F238E27FC236}">
                <a16:creationId xmlns:a16="http://schemas.microsoft.com/office/drawing/2014/main" id="{1B3B0FA8-5EF0-4D66-A128-457D3ED79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3789364"/>
            <a:ext cx="62150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Transpiration = stomatäre Leitfähigkeit ∙  Wassersättigungsdefizit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(mmol m</a:t>
            </a:r>
            <a:r>
              <a:rPr lang="de-DE" altLang="de-DE" sz="1800" baseline="30000"/>
              <a:t>-2</a:t>
            </a:r>
            <a:r>
              <a:rPr lang="de-DE" altLang="de-DE" sz="1800"/>
              <a:t> s</a:t>
            </a:r>
            <a:r>
              <a:rPr lang="de-DE" altLang="de-DE" sz="1800" baseline="30000"/>
              <a:t>-1</a:t>
            </a:r>
            <a:r>
              <a:rPr lang="de-DE" altLang="de-DE" sz="1800"/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A357E-C0EB-4255-AA33-57ABC200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74" y="168214"/>
            <a:ext cx="10515600" cy="1325563"/>
          </a:xfrm>
        </p:spPr>
        <p:txBody>
          <a:bodyPr>
            <a:noAutofit/>
          </a:bodyPr>
          <a:lstStyle/>
          <a:p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Stomatäre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Regulation der Transpiration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AB2CD12-55F0-40C0-9631-9FEBDA1B0E33}"/>
              </a:ext>
            </a:extLst>
          </p:cNvPr>
          <p:cNvSpPr txBox="1"/>
          <p:nvPr/>
        </p:nvSpPr>
        <p:spPr>
          <a:xfrm>
            <a:off x="1718791" y="638132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Nobel 2009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89D4FD-2A11-42EF-B1D0-6E4F3DE536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227" y="1625304"/>
            <a:ext cx="5960119" cy="446799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027F8A-8DCF-4693-9917-098CA13A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EBA4-4F30-4A0D-9D25-C899CF5F95E7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4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3"/>
    </mc:Choice>
    <mc:Fallback xmlns="">
      <p:transition spd="slow" advTm="2661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uppieren 3">
            <a:extLst>
              <a:ext uri="{FF2B5EF4-FFF2-40B4-BE49-F238E27FC236}">
                <a16:creationId xmlns:a16="http://schemas.microsoft.com/office/drawing/2014/main" id="{ED111368-F8AF-4FAF-AB98-A073D26E9C85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1268414"/>
            <a:ext cx="6734175" cy="4321175"/>
            <a:chOff x="1043608" y="1268760"/>
            <a:chExt cx="6733543" cy="4320480"/>
          </a:xfrm>
        </p:grpSpPr>
        <p:pic>
          <p:nvPicPr>
            <p:cNvPr id="29700" name="Picture 2">
              <a:extLst>
                <a:ext uri="{FF2B5EF4-FFF2-40B4-BE49-F238E27FC236}">
                  <a16:creationId xmlns:a16="http://schemas.microsoft.com/office/drawing/2014/main" id="{43462011-3F79-4BCF-9AE3-DFF102174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268760"/>
              <a:ext cx="6517519" cy="43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0B5EBFF-FA5E-4E26-A5EA-DE6371C3A092}"/>
                </a:ext>
              </a:extLst>
            </p:cNvPr>
            <p:cNvSpPr/>
            <p:nvPr/>
          </p:nvSpPr>
          <p:spPr>
            <a:xfrm>
              <a:off x="1043608" y="5157509"/>
              <a:ext cx="576208" cy="431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29699" name="Textfeld 4">
            <a:extLst>
              <a:ext uri="{FF2B5EF4-FFF2-40B4-BE49-F238E27FC236}">
                <a16:creationId xmlns:a16="http://schemas.microsoft.com/office/drawing/2014/main" id="{70B9ED6F-D3D5-40F6-B3C4-36780CDEA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8" y="333375"/>
            <a:ext cx="5389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/>
              <a:t>Transpiration bei unterschiedlichen Pflanzentypen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74027808-4D9F-4D78-8762-AFDEAE58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5164" y="1428750"/>
            <a:ext cx="5781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chenlifeng\Powerpoint02\151002\File0023.jpg">
            <a:extLst>
              <a:ext uri="{FF2B5EF4-FFF2-40B4-BE49-F238E27FC236}">
                <a16:creationId xmlns:a16="http://schemas.microsoft.com/office/drawing/2014/main" id="{C9383E63-CB81-415A-AC13-0BA6D9CC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113" y="1758950"/>
            <a:ext cx="73152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feld 2">
            <a:extLst>
              <a:ext uri="{FF2B5EF4-FFF2-40B4-BE49-F238E27FC236}">
                <a16:creationId xmlns:a16="http://schemas.microsoft.com/office/drawing/2014/main" id="{34254868-050A-4C82-8D40-FDE21C8B5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508001"/>
            <a:ext cx="4989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000"/>
              <a:t>Transpirationskühlung bei </a:t>
            </a:r>
            <a:r>
              <a:rPr lang="de-DE" altLang="de-DE" sz="2000" i="1"/>
              <a:t>Citrullus colocynthis</a:t>
            </a:r>
            <a:br>
              <a:rPr lang="de-DE" altLang="de-DE" sz="2000" i="1"/>
            </a:br>
            <a:r>
              <a:rPr lang="de-DE" altLang="de-DE" sz="2000" i="1"/>
              <a:t>(</a:t>
            </a:r>
            <a:r>
              <a:rPr lang="de-DE" altLang="de-DE" sz="2000"/>
              <a:t>Cucurbitaceae)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29C72A5F-34D0-45A5-BB86-8AAC000A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589" y="188913"/>
            <a:ext cx="191928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feld 2">
            <a:extLst>
              <a:ext uri="{FF2B5EF4-FFF2-40B4-BE49-F238E27FC236}">
                <a16:creationId xmlns:a16="http://schemas.microsoft.com/office/drawing/2014/main" id="{B3E8C311-DBC3-48D4-9C83-5E9B82685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333376"/>
            <a:ext cx="3500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400" b="1"/>
              <a:t>Wasserpotentialgleichung</a:t>
            </a:r>
          </a:p>
        </p:txBody>
      </p:sp>
      <p:sp>
        <p:nvSpPr>
          <p:cNvPr id="16387" name="Textfeld 3">
            <a:extLst>
              <a:ext uri="{FF2B5EF4-FFF2-40B4-BE49-F238E27FC236}">
                <a16:creationId xmlns:a16="http://schemas.microsoft.com/office/drawing/2014/main" id="{64E2F65E-A0E3-4A0B-8DF6-5AA01C787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1" y="1022351"/>
            <a:ext cx="3178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 =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p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s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m + </a:t>
            </a:r>
            <a:r>
              <a:rPr lang="el-GR" altLang="de-DE" sz="2400">
                <a:solidFill>
                  <a:srgbClr val="FF0000"/>
                </a:solidFill>
              </a:rPr>
              <a:t>Ψ</a:t>
            </a:r>
            <a:r>
              <a:rPr lang="de-DE" altLang="de-DE" sz="240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88" name="Textfeld 4">
            <a:extLst>
              <a:ext uri="{FF2B5EF4-FFF2-40B4-BE49-F238E27FC236}">
                <a16:creationId xmlns:a16="http://schemas.microsoft.com/office/drawing/2014/main" id="{DF21E3EA-C4E7-4377-B896-33BF4ACDB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660525"/>
            <a:ext cx="5164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p = Druckpotential (Hydrostatisches Potential)</a:t>
            </a:r>
          </a:p>
        </p:txBody>
      </p:sp>
      <p:sp>
        <p:nvSpPr>
          <p:cNvPr id="16389" name="Textfeld 5">
            <a:extLst>
              <a:ext uri="{FF2B5EF4-FFF2-40B4-BE49-F238E27FC236}">
                <a16:creationId xmlns:a16="http://schemas.microsoft.com/office/drawing/2014/main" id="{6E6ACC04-8AAE-48EF-92D5-99822350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2133600"/>
            <a:ext cx="312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s = Osmotisches Potential)</a:t>
            </a:r>
          </a:p>
        </p:txBody>
      </p:sp>
      <p:sp>
        <p:nvSpPr>
          <p:cNvPr id="16390" name="Textfeld 6">
            <a:extLst>
              <a:ext uri="{FF2B5EF4-FFF2-40B4-BE49-F238E27FC236}">
                <a16:creationId xmlns:a16="http://schemas.microsoft.com/office/drawing/2014/main" id="{AC36F051-B361-4FB4-99F2-37D15D062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4" y="2605088"/>
            <a:ext cx="3963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m = Matrixpotential ( -&gt; Adhäsion)</a:t>
            </a:r>
          </a:p>
        </p:txBody>
      </p:sp>
      <p:sp>
        <p:nvSpPr>
          <p:cNvPr id="16391" name="Textfeld 7">
            <a:extLst>
              <a:ext uri="{FF2B5EF4-FFF2-40B4-BE49-F238E27FC236}">
                <a16:creationId xmlns:a16="http://schemas.microsoft.com/office/drawing/2014/main" id="{CA397142-B86F-429D-838B-F157E75D4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1" y="3076575"/>
            <a:ext cx="292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l-GR" altLang="de-DE" sz="2000"/>
              <a:t>Ψ</a:t>
            </a:r>
            <a:r>
              <a:rPr lang="de-DE" altLang="de-DE" sz="2000"/>
              <a:t>g = Gravitationspotential</a:t>
            </a:r>
          </a:p>
        </p:txBody>
      </p:sp>
      <p:grpSp>
        <p:nvGrpSpPr>
          <p:cNvPr id="2" name="Gruppieren 19">
            <a:extLst>
              <a:ext uri="{FF2B5EF4-FFF2-40B4-BE49-F238E27FC236}">
                <a16:creationId xmlns:a16="http://schemas.microsoft.com/office/drawing/2014/main" id="{B232DD02-9FB7-47C6-B6A8-4CBB5D876671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5013326"/>
            <a:ext cx="7456487" cy="1439863"/>
            <a:chOff x="827584" y="5013176"/>
            <a:chExt cx="7455826" cy="1440000"/>
          </a:xfrm>
        </p:grpSpPr>
        <p:grpSp>
          <p:nvGrpSpPr>
            <p:cNvPr id="16399" name="Gruppieren 11">
              <a:extLst>
                <a:ext uri="{FF2B5EF4-FFF2-40B4-BE49-F238E27FC236}">
                  <a16:creationId xmlns:a16="http://schemas.microsoft.com/office/drawing/2014/main" id="{520D7A44-0C83-43D9-ABAB-8FEDD3A25A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5157192"/>
              <a:ext cx="4896544" cy="1080120"/>
              <a:chOff x="827584" y="3717032"/>
              <a:chExt cx="4896544" cy="108012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3FA764D-CA03-40BB-AE76-37C97C7E018A}"/>
                  </a:ext>
                </a:extLst>
              </p:cNvPr>
              <p:cNvSpPr/>
              <p:nvPr/>
            </p:nvSpPr>
            <p:spPr>
              <a:xfrm>
                <a:off x="827584" y="3717493"/>
                <a:ext cx="4897003" cy="10796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6402" name="Textfeld 13">
                <a:extLst>
                  <a:ext uri="{FF2B5EF4-FFF2-40B4-BE49-F238E27FC236}">
                    <a16:creationId xmlns:a16="http://schemas.microsoft.com/office/drawing/2014/main" id="{DC360F3A-2F5C-4EC6-AE17-6F1A615D0D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4149080"/>
                <a:ext cx="186781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 = </a:t>
                </a:r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m + </a:t>
                </a:r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s</a:t>
                </a:r>
              </a:p>
            </p:txBody>
          </p:sp>
          <p:sp>
            <p:nvSpPr>
              <p:cNvPr id="16403" name="Textfeld 14">
                <a:extLst>
                  <a:ext uri="{FF2B5EF4-FFF2-40B4-BE49-F238E27FC236}">
                    <a16:creationId xmlns:a16="http://schemas.microsoft.com/office/drawing/2014/main" id="{3719C94A-9830-4F65-9A2A-90A992FDD4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584" y="3748970"/>
                <a:ext cx="426661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l-GR" altLang="de-DE" sz="2000"/>
                  <a:t>Ψ</a:t>
                </a:r>
                <a:r>
                  <a:rPr lang="de-DE" altLang="de-DE" sz="2000"/>
                  <a:t>p und </a:t>
                </a:r>
                <a:r>
                  <a:rPr lang="el-GR" altLang="de-DE" sz="2000"/>
                  <a:t>Ψ</a:t>
                </a:r>
                <a:r>
                  <a:rPr lang="de-DE" altLang="de-DE" sz="2000"/>
                  <a:t>g im </a:t>
                </a:r>
                <a:r>
                  <a:rPr lang="de-DE" altLang="de-DE" sz="2000" u="sng"/>
                  <a:t>Boden</a:t>
                </a:r>
                <a:r>
                  <a:rPr lang="de-DE" altLang="de-DE" sz="2000"/>
                  <a:t> vernachlässigbar:</a:t>
                </a:r>
              </a:p>
            </p:txBody>
          </p:sp>
        </p:grpSp>
        <p:pic>
          <p:nvPicPr>
            <p:cNvPr id="16400" name="Grafik 4" descr="trockener-boden_20249.jpg">
              <a:extLst>
                <a:ext uri="{FF2B5EF4-FFF2-40B4-BE49-F238E27FC236}">
                  <a16:creationId xmlns:a16="http://schemas.microsoft.com/office/drawing/2014/main" id="{CD552A20-52BA-44FB-BCD1-1BB53C97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5013176"/>
              <a:ext cx="1983218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pieren 18">
            <a:extLst>
              <a:ext uri="{FF2B5EF4-FFF2-40B4-BE49-F238E27FC236}">
                <a16:creationId xmlns:a16="http://schemas.microsoft.com/office/drawing/2014/main" id="{A49C873D-02B2-4A7B-8AA8-E70034EE7982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3500438"/>
            <a:ext cx="7472362" cy="1441450"/>
            <a:chOff x="827584" y="3501168"/>
            <a:chExt cx="7472608" cy="1440000"/>
          </a:xfrm>
        </p:grpSpPr>
        <p:grpSp>
          <p:nvGrpSpPr>
            <p:cNvPr id="16394" name="Gruppieren 11">
              <a:extLst>
                <a:ext uri="{FF2B5EF4-FFF2-40B4-BE49-F238E27FC236}">
                  <a16:creationId xmlns:a16="http://schemas.microsoft.com/office/drawing/2014/main" id="{31D7C7C9-30D9-47D5-9B30-844E2328E0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84" y="3717032"/>
              <a:ext cx="4896544" cy="1080120"/>
              <a:chOff x="827584" y="3717032"/>
              <a:chExt cx="4896544" cy="108012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7A241E6-7D23-496B-B26D-5350C034DFB4}"/>
                  </a:ext>
                </a:extLst>
              </p:cNvPr>
              <p:cNvSpPr/>
              <p:nvPr/>
            </p:nvSpPr>
            <p:spPr>
              <a:xfrm>
                <a:off x="827584" y="3716851"/>
                <a:ext cx="4896011" cy="1079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6397" name="Textfeld 8">
                <a:extLst>
                  <a:ext uri="{FF2B5EF4-FFF2-40B4-BE49-F238E27FC236}">
                    <a16:creationId xmlns:a16="http://schemas.microsoft.com/office/drawing/2014/main" id="{D124EFE3-3F48-4373-B5B1-67A3ED7EF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4149080"/>
                <a:ext cx="17427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 = </a:t>
                </a:r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p + </a:t>
                </a:r>
                <a:r>
                  <a:rPr lang="el-GR" altLang="de-DE" sz="2400">
                    <a:solidFill>
                      <a:srgbClr val="FF0000"/>
                    </a:solidFill>
                  </a:rPr>
                  <a:t>Ψ</a:t>
                </a:r>
                <a:r>
                  <a:rPr lang="de-DE" altLang="de-DE" sz="2400">
                    <a:solidFill>
                      <a:srgbClr val="FF0000"/>
                    </a:solidFill>
                  </a:rPr>
                  <a:t>s</a:t>
                </a:r>
              </a:p>
            </p:txBody>
          </p:sp>
          <p:sp>
            <p:nvSpPr>
              <p:cNvPr id="16398" name="Textfeld 9">
                <a:extLst>
                  <a:ext uri="{FF2B5EF4-FFF2-40B4-BE49-F238E27FC236}">
                    <a16:creationId xmlns:a16="http://schemas.microsoft.com/office/drawing/2014/main" id="{C2ABB504-8F22-47AB-BA8D-8094E05FD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584" y="3748970"/>
                <a:ext cx="47592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l-GR" altLang="de-DE" sz="2000"/>
                  <a:t>Ψ</a:t>
                </a:r>
                <a:r>
                  <a:rPr lang="de-DE" altLang="de-DE" sz="2000"/>
                  <a:t>m und </a:t>
                </a:r>
                <a:r>
                  <a:rPr lang="el-GR" altLang="de-DE" sz="2000"/>
                  <a:t>Ψ</a:t>
                </a:r>
                <a:r>
                  <a:rPr lang="de-DE" altLang="de-DE" sz="2000"/>
                  <a:t>g in der </a:t>
                </a:r>
                <a:r>
                  <a:rPr lang="de-DE" altLang="de-DE" sz="2000" u="sng"/>
                  <a:t>Pflanze</a:t>
                </a:r>
                <a:r>
                  <a:rPr lang="de-DE" altLang="de-DE" sz="2000"/>
                  <a:t> vernachlässigbar:</a:t>
                </a:r>
              </a:p>
            </p:txBody>
          </p:sp>
        </p:grpSp>
        <p:pic>
          <p:nvPicPr>
            <p:cNvPr id="16395" name="Picture 3">
              <a:extLst>
                <a:ext uri="{FF2B5EF4-FFF2-40B4-BE49-F238E27FC236}">
                  <a16:creationId xmlns:a16="http://schemas.microsoft.com/office/drawing/2014/main" id="{3D2EEFC2-2CE0-4C5E-BA9F-4FEC44E40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501168"/>
              <a:ext cx="200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feld 2">
            <a:extLst>
              <a:ext uri="{FF2B5EF4-FFF2-40B4-BE49-F238E27FC236}">
                <a16:creationId xmlns:a16="http://schemas.microsoft.com/office/drawing/2014/main" id="{C287CA46-7756-4293-BD78-43BB1FB6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75" y="188913"/>
            <a:ext cx="1106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/>
              <a:t>Guttation</a:t>
            </a:r>
          </a:p>
        </p:txBody>
      </p:sp>
      <p:sp>
        <p:nvSpPr>
          <p:cNvPr id="33795" name="Textfeld 3">
            <a:extLst>
              <a:ext uri="{FF2B5EF4-FFF2-40B4-BE49-F238E27FC236}">
                <a16:creationId xmlns:a16="http://schemas.microsoft.com/office/drawing/2014/main" id="{9C10E94D-0097-499B-917E-6F6D0D38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765175"/>
            <a:ext cx="48926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Wasserabgabe über die Blätter durch </a:t>
            </a:r>
            <a:r>
              <a:rPr lang="de-DE" altLang="de-DE" sz="1800" u="sng"/>
              <a:t>Wurzeldruck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 - bei hoher Wasserfügbarkeit im Boden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 - und hoher Luftfeuchte</a:t>
            </a:r>
          </a:p>
        </p:txBody>
      </p:sp>
      <p:grpSp>
        <p:nvGrpSpPr>
          <p:cNvPr id="33796" name="Gruppieren 6">
            <a:extLst>
              <a:ext uri="{FF2B5EF4-FFF2-40B4-BE49-F238E27FC236}">
                <a16:creationId xmlns:a16="http://schemas.microsoft.com/office/drawing/2014/main" id="{0B39865A-56FC-4158-BCF5-AA01A5997F51}"/>
              </a:ext>
            </a:extLst>
          </p:cNvPr>
          <p:cNvGrpSpPr>
            <a:grpSpLocks/>
          </p:cNvGrpSpPr>
          <p:nvPr/>
        </p:nvGrpSpPr>
        <p:grpSpPr bwMode="auto">
          <a:xfrm>
            <a:off x="1847851" y="1916114"/>
            <a:ext cx="8647113" cy="3673475"/>
            <a:chOff x="323528" y="1916832"/>
            <a:chExt cx="8647112" cy="3672408"/>
          </a:xfrm>
        </p:grpSpPr>
        <p:pic>
          <p:nvPicPr>
            <p:cNvPr id="33798" name="Picture 4">
              <a:extLst>
                <a:ext uri="{FF2B5EF4-FFF2-40B4-BE49-F238E27FC236}">
                  <a16:creationId xmlns:a16="http://schemas.microsoft.com/office/drawing/2014/main" id="{F0A33C82-6474-4960-A2A7-B448DE797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057053"/>
              <a:ext cx="4330700" cy="353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9" name="Picture 2">
              <a:extLst>
                <a:ext uri="{FF2B5EF4-FFF2-40B4-BE49-F238E27FC236}">
                  <a16:creationId xmlns:a16="http://schemas.microsoft.com/office/drawing/2014/main" id="{1B892E7F-E1BC-4E36-BA1F-365B37B05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76872"/>
              <a:ext cx="40386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Textfeld 5">
              <a:extLst>
                <a:ext uri="{FF2B5EF4-FFF2-40B4-BE49-F238E27FC236}">
                  <a16:creationId xmlns:a16="http://schemas.microsoft.com/office/drawing/2014/main" id="{ACCAA73E-AE90-4363-98D0-30BC1139C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216" y="1916832"/>
              <a:ext cx="12186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800"/>
                <a:t>Hydathode</a:t>
              </a:r>
            </a:p>
          </p:txBody>
        </p:sp>
      </p:grpSp>
      <p:pic>
        <p:nvPicPr>
          <p:cNvPr id="33797" name="Picture 4">
            <a:extLst>
              <a:ext uri="{FF2B5EF4-FFF2-40B4-BE49-F238E27FC236}">
                <a16:creationId xmlns:a16="http://schemas.microsoft.com/office/drawing/2014/main" id="{9F1D2D4F-4177-4854-A1AD-10C37DAB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888" y="333376"/>
            <a:ext cx="22415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CT101_2">
            <a:extLst>
              <a:ext uri="{FF2B5EF4-FFF2-40B4-BE49-F238E27FC236}">
                <a16:creationId xmlns:a16="http://schemas.microsoft.com/office/drawing/2014/main" id="{F0B1EC0D-C160-464F-985B-AE0A53AE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6275" y="1052514"/>
            <a:ext cx="5545138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feld 2">
            <a:extLst>
              <a:ext uri="{FF2B5EF4-FFF2-40B4-BE49-F238E27FC236}">
                <a16:creationId xmlns:a16="http://schemas.microsoft.com/office/drawing/2014/main" id="{B5309DE4-AD06-4762-BA5A-A591752F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9" y="365125"/>
            <a:ext cx="2922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/>
              <a:t>Trockenstreß bei Pflanzen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chenlifen20002\CHENLIFENG an Je Qing (Btb4d27)\Powerpoint02\131102\Untitled-35.JPG">
            <a:extLst>
              <a:ext uri="{FF2B5EF4-FFF2-40B4-BE49-F238E27FC236}">
                <a16:creationId xmlns:a16="http://schemas.microsoft.com/office/drawing/2014/main" id="{15DD48FE-375A-41A7-9ED2-94EF158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8626" y="4510088"/>
            <a:ext cx="64357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2" descr="D:\chenlifen20002\261102\Image13-4.jpg">
            <a:extLst>
              <a:ext uri="{FF2B5EF4-FFF2-40B4-BE49-F238E27FC236}">
                <a16:creationId xmlns:a16="http://schemas.microsoft.com/office/drawing/2014/main" id="{535B7D52-9EB4-475A-A36D-B19964D9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-6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314" y="765175"/>
            <a:ext cx="42116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feld 3">
            <a:extLst>
              <a:ext uri="{FF2B5EF4-FFF2-40B4-BE49-F238E27FC236}">
                <a16:creationId xmlns:a16="http://schemas.microsoft.com/office/drawing/2014/main" id="{34CAA993-CD06-4E51-9D4C-A9DBAD6B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839" y="220663"/>
            <a:ext cx="416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/>
              <a:t>Wasserverbrauch aus dem Stammholz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9E0763C-FE18-4430-AA0E-CEFD6E7365FD}"/>
              </a:ext>
            </a:extLst>
          </p:cNvPr>
          <p:cNvSpPr txBox="1"/>
          <p:nvPr/>
        </p:nvSpPr>
        <p:spPr>
          <a:xfrm>
            <a:off x="2871789" y="1412875"/>
            <a:ext cx="6757987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/>
              <a:t>Transpiriertes Wasser kommt aus dem Boden </a:t>
            </a:r>
            <a:r>
              <a:rPr lang="de-DE" u="sng" dirty="0"/>
              <a:t>und</a:t>
            </a:r>
            <a:r>
              <a:rPr lang="de-DE" dirty="0"/>
              <a:t> Vorräten der Pflanze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feld 1">
            <a:extLst>
              <a:ext uri="{FF2B5EF4-FFF2-40B4-BE49-F238E27FC236}">
                <a16:creationId xmlns:a16="http://schemas.microsoft.com/office/drawing/2014/main" id="{19CE10DA-F130-4E5F-9277-3492B5F7D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9" y="333375"/>
            <a:ext cx="3178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/>
              <a:t>Wasservorräte in der Pflanze</a:t>
            </a:r>
          </a:p>
        </p:txBody>
      </p:sp>
      <p:sp>
        <p:nvSpPr>
          <p:cNvPr id="41987" name="Textfeld 2">
            <a:extLst>
              <a:ext uri="{FF2B5EF4-FFF2-40B4-BE49-F238E27FC236}">
                <a16:creationId xmlns:a16="http://schemas.microsoft.com/office/drawing/2014/main" id="{E2CC7363-66B2-4F7C-8097-3EB9FD7AF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908050"/>
            <a:ext cx="375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Stunden an potentieller Transpiration: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075C8CF-ABB2-4E60-A381-BDD19A4410DC}"/>
              </a:ext>
            </a:extLst>
          </p:cNvPr>
          <p:cNvGraphicFramePr>
            <a:graphicFrameLocks noGrp="1"/>
          </p:cNvGraphicFramePr>
          <p:nvPr/>
        </p:nvGraphicFramePr>
        <p:xfrm>
          <a:off x="2640013" y="1557338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Nadelbäume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Laubbäume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Kräuter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de-DE" sz="1800" dirty="0"/>
                        <a:t>Wurzeln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4.9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2.8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de-DE" sz="1800" dirty="0"/>
                        <a:t>Stamm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50</a:t>
                      </a:r>
                      <a:r>
                        <a:rPr lang="de-DE" sz="1800" baseline="0" dirty="0"/>
                        <a:t> – 180</a:t>
                      </a:r>
                      <a:endParaRPr lang="de-D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1.5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de-DE" sz="1800" dirty="0"/>
                        <a:t>Blätter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1.1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2.4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0.3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uppieren 7">
            <a:extLst>
              <a:ext uri="{FF2B5EF4-FFF2-40B4-BE49-F238E27FC236}">
                <a16:creationId xmlns:a16="http://schemas.microsoft.com/office/drawing/2014/main" id="{66A53AD3-53A0-4697-8292-F2631CD16C50}"/>
              </a:ext>
            </a:extLst>
          </p:cNvPr>
          <p:cNvGrpSpPr>
            <a:grpSpLocks/>
          </p:cNvGrpSpPr>
          <p:nvPr/>
        </p:nvGrpSpPr>
        <p:grpSpPr bwMode="auto">
          <a:xfrm>
            <a:off x="3359151" y="3644901"/>
            <a:ext cx="4797425" cy="2879725"/>
            <a:chOff x="1835696" y="3645024"/>
            <a:chExt cx="4796612" cy="2880320"/>
          </a:xfrm>
        </p:grpSpPr>
        <p:pic>
          <p:nvPicPr>
            <p:cNvPr id="42016" name="Picture 2">
              <a:extLst>
                <a:ext uri="{FF2B5EF4-FFF2-40B4-BE49-F238E27FC236}">
                  <a16:creationId xmlns:a16="http://schemas.microsoft.com/office/drawing/2014/main" id="{37A4C976-77AA-4104-8B3E-5164622CB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645344"/>
              <a:ext cx="2060308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7" name="Picture 2">
              <a:extLst>
                <a:ext uri="{FF2B5EF4-FFF2-40B4-BE49-F238E27FC236}">
                  <a16:creationId xmlns:a16="http://schemas.microsoft.com/office/drawing/2014/main" id="{5716B523-D749-4671-9831-A86915DB8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3645024"/>
              <a:ext cx="2125510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46641F4-4F09-4538-982D-B9A60CD211BD}"/>
              </a:ext>
            </a:extLst>
          </p:cNvPr>
          <p:cNvSpPr txBox="1"/>
          <p:nvPr/>
        </p:nvSpPr>
        <p:spPr>
          <a:xfrm>
            <a:off x="2735179" y="2430379"/>
            <a:ext cx="753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5. Wassermangel und Dürreanpassung</a:t>
            </a:r>
          </a:p>
        </p:txBody>
      </p:sp>
    </p:spTree>
    <p:extLst>
      <p:ext uri="{BB962C8B-B14F-4D97-AF65-F5344CB8AC3E}">
        <p14:creationId xmlns:p14="http://schemas.microsoft.com/office/powerpoint/2010/main" val="1837461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9536" y="4462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Blatt- und Wurzelwasserpotentialabsenkung bei Bodenaustrocknung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426" y="1340768"/>
            <a:ext cx="5266742" cy="391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941" y="3789040"/>
            <a:ext cx="2491899" cy="145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709696" y="6335742"/>
            <a:ext cx="1212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Aus: Larcher 2001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071664" y="5877273"/>
            <a:ext cx="758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7 regenlose Tage führen zur Absenkung von Boden- und Blattwasserpotential</a:t>
            </a:r>
          </a:p>
          <a:p>
            <a:r>
              <a:rPr lang="de-DE" b="1" dirty="0">
                <a:solidFill>
                  <a:srgbClr val="FF0000"/>
                </a:solidFill>
              </a:rPr>
              <a:t>und zum Welken, wenn das Blattwasserpotential den </a:t>
            </a:r>
            <a:r>
              <a:rPr lang="de-DE" b="1" dirty="0" err="1">
                <a:solidFill>
                  <a:srgbClr val="FF0000"/>
                </a:solidFill>
              </a:rPr>
              <a:t>Welkepunkt</a:t>
            </a:r>
            <a:r>
              <a:rPr lang="de-DE" b="1" dirty="0">
                <a:solidFill>
                  <a:srgbClr val="FF0000"/>
                </a:solidFill>
              </a:rPr>
              <a:t> erreicht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00456" y="566124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052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90"/>
    </mc:Choice>
    <mc:Fallback xmlns="">
      <p:transition xmlns:p14="http://schemas.microsoft.com/office/powerpoint/2010/main" spd="slow" advTm="4249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993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Entwässerung der Zelle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1545" y="1052736"/>
            <a:ext cx="361055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6126" y="1331036"/>
            <a:ext cx="4564391" cy="152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0017" y="3068961"/>
            <a:ext cx="3223229" cy="169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312024" y="908720"/>
            <a:ext cx="118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Turgeszent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8515697" y="908720"/>
            <a:ext cx="122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Entwässert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885642" y="6474822"/>
            <a:ext cx="15308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Aus: Schulze et al. 2002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351584" y="5805264"/>
            <a:ext cx="835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Mit der Zellentwässerung fällt der Turgor auf null und sinkt das osmotische Potential</a:t>
            </a:r>
          </a:p>
          <a:p>
            <a:r>
              <a:rPr lang="de-DE" b="1" dirty="0">
                <a:solidFill>
                  <a:srgbClr val="FF0000"/>
                </a:solidFill>
              </a:rPr>
              <a:t>(wird negativer) aufgrund der Zellsaftkonzentrierung mit der Folge,</a:t>
            </a:r>
          </a:p>
          <a:p>
            <a:r>
              <a:rPr lang="de-DE" b="1" dirty="0">
                <a:solidFill>
                  <a:srgbClr val="FF0000"/>
                </a:solidFill>
              </a:rPr>
              <a:t>dass das Blattwasserpotential (</a:t>
            </a:r>
            <a:r>
              <a:rPr lang="de-DE" b="1" dirty="0" err="1">
                <a:solidFill>
                  <a:srgbClr val="FF0000"/>
                </a:solidFill>
              </a:rPr>
              <a:t>ψ</a:t>
            </a:r>
            <a:r>
              <a:rPr lang="de-DE" b="1" baseline="-25000" dirty="0" err="1">
                <a:solidFill>
                  <a:srgbClr val="FF0000"/>
                </a:solidFill>
              </a:rPr>
              <a:t>zelle</a:t>
            </a:r>
            <a:r>
              <a:rPr lang="de-DE" b="1" dirty="0">
                <a:solidFill>
                  <a:srgbClr val="FF0000"/>
                </a:solidFill>
              </a:rPr>
              <a:t>) sinkt.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0200456" y="616530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84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74"/>
    </mc:Choice>
    <mc:Fallback xmlns="">
      <p:transition xmlns:p14="http://schemas.microsoft.com/office/powerpoint/2010/main" spd="slow" advTm="42374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Autofit/>
          </a:bodyPr>
          <a:lstStyle/>
          <a:p>
            <a:r>
              <a:rPr lang="de-DE" sz="3200" dirty="0"/>
              <a:t>Folgen der Zellentwässerung: Zellschrumpfung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1473" y="1340769"/>
            <a:ext cx="7087466" cy="413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0200456" y="63813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76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9"/>
    </mc:Choice>
    <mc:Fallback xmlns="">
      <p:transition xmlns:p14="http://schemas.microsoft.com/office/powerpoint/2010/main" spd="slow" advTm="14219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Folgen der Zellentwässerung:</a:t>
            </a:r>
            <a:br>
              <a:rPr lang="de-DE" sz="3200" dirty="0"/>
            </a:br>
            <a:r>
              <a:rPr lang="de-DE" sz="3200" dirty="0" err="1"/>
              <a:t>Dehydratisierung</a:t>
            </a:r>
            <a:r>
              <a:rPr lang="de-DE" sz="3200" dirty="0"/>
              <a:t> der Biomembranen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7889" y="2103602"/>
            <a:ext cx="7456222" cy="226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154" y="4675306"/>
            <a:ext cx="3464286" cy="16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279577" y="5229200"/>
            <a:ext cx="3416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Membranentwässerung führt</a:t>
            </a:r>
          </a:p>
          <a:p>
            <a:r>
              <a:rPr lang="de-DE" b="1" dirty="0">
                <a:solidFill>
                  <a:srgbClr val="FF0000"/>
                </a:solidFill>
              </a:rPr>
              <a:t>zum Verlust der Polarität der</a:t>
            </a:r>
          </a:p>
          <a:p>
            <a:r>
              <a:rPr lang="de-DE" b="1" dirty="0">
                <a:solidFill>
                  <a:srgbClr val="FF0000"/>
                </a:solidFill>
              </a:rPr>
              <a:t>Membran und zur Durchlässigkeit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00456" y="652534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347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1"/>
    </mc:Choice>
    <mc:Fallback xmlns="">
      <p:transition xmlns:p14="http://schemas.microsoft.com/office/powerpoint/2010/main" spd="slow" advTm="2506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Dürreempfindlichkeit verschiedener physiologischer Prozesse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3879" y="1196752"/>
            <a:ext cx="7262654" cy="469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059185" y="6021289"/>
            <a:ext cx="837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Besonders austrocknungsempfindlich sind das Zellwachstum und die Proteinsynthese,</a:t>
            </a:r>
          </a:p>
          <a:p>
            <a:pPr algn="ctr"/>
            <a:r>
              <a:rPr lang="de-DE" b="1" dirty="0">
                <a:solidFill>
                  <a:srgbClr val="FF0000"/>
                </a:solidFill>
              </a:rPr>
              <a:t>wenig empfindlich sind Atmung und osmotische Anpassungsreaktionen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740560" y="5805264"/>
            <a:ext cx="819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Hsiao</a:t>
            </a:r>
            <a:r>
              <a:rPr lang="de-DE" sz="1100" dirty="0"/>
              <a:t> 1976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0272464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56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8"/>
    </mc:Choice>
    <mc:Fallback xmlns="">
      <p:transition xmlns:p14="http://schemas.microsoft.com/office/powerpoint/2010/main" spd="slow" advTm="262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chenlifeng\Powerpoint02\251002\File0001.jpg">
            <a:extLst>
              <a:ext uri="{FF2B5EF4-FFF2-40B4-BE49-F238E27FC236}">
                <a16:creationId xmlns:a16="http://schemas.microsoft.com/office/drawing/2014/main" id="{ED8A42FD-866C-4CA9-A9DC-2EA75806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500" y="995364"/>
            <a:ext cx="495300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3" name="Gruppieren 4">
            <a:extLst>
              <a:ext uri="{FF2B5EF4-FFF2-40B4-BE49-F238E27FC236}">
                <a16:creationId xmlns:a16="http://schemas.microsoft.com/office/drawing/2014/main" id="{89EB84AD-3D7B-48E9-9224-E219D89F328C}"/>
              </a:ext>
            </a:extLst>
          </p:cNvPr>
          <p:cNvGrpSpPr>
            <a:grpSpLocks/>
          </p:cNvGrpSpPr>
          <p:nvPr/>
        </p:nvGrpSpPr>
        <p:grpSpPr bwMode="auto">
          <a:xfrm>
            <a:off x="5159376" y="260351"/>
            <a:ext cx="1800225" cy="720725"/>
            <a:chOff x="3635896" y="260648"/>
            <a:chExt cx="1800200" cy="720080"/>
          </a:xfrm>
        </p:grpSpPr>
        <p:sp>
          <p:nvSpPr>
            <p:cNvPr id="20489" name="Rechteck 2">
              <a:extLst>
                <a:ext uri="{FF2B5EF4-FFF2-40B4-BE49-F238E27FC236}">
                  <a16:creationId xmlns:a16="http://schemas.microsoft.com/office/drawing/2014/main" id="{45C6C433-373D-4D87-A297-4F3A619D6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896" y="404664"/>
              <a:ext cx="17427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 sz="2400"/>
                <a:t>Ψ</a:t>
              </a:r>
              <a:r>
                <a:rPr lang="de-DE" altLang="de-DE" sz="2400"/>
                <a:t> = </a:t>
              </a:r>
              <a:r>
                <a:rPr lang="el-GR" altLang="de-DE" sz="2400"/>
                <a:t>Ψ</a:t>
              </a:r>
              <a:r>
                <a:rPr lang="de-DE" altLang="de-DE" sz="2400"/>
                <a:t>p + </a:t>
              </a:r>
              <a:r>
                <a:rPr lang="el-GR" altLang="de-DE" sz="2400"/>
                <a:t>Ψ</a:t>
              </a:r>
              <a:r>
                <a:rPr lang="de-DE" altLang="de-DE" sz="2400"/>
                <a:t>s</a:t>
              </a: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7475FDC1-668A-4790-A85B-0A8046FB904C}"/>
                </a:ext>
              </a:extLst>
            </p:cNvPr>
            <p:cNvSpPr/>
            <p:nvPr/>
          </p:nvSpPr>
          <p:spPr>
            <a:xfrm>
              <a:off x="4715381" y="260648"/>
              <a:ext cx="720715" cy="720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20484" name="Textfeld 5">
            <a:extLst>
              <a:ext uri="{FF2B5EF4-FFF2-40B4-BE49-F238E27FC236}">
                <a16:creationId xmlns:a16="http://schemas.microsoft.com/office/drawing/2014/main" id="{8753D5EE-9C1A-4AF7-AECE-28647CFA4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1341438"/>
            <a:ext cx="250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de-DE" sz="2000"/>
              <a:t>Osmotisches Potential</a:t>
            </a:r>
          </a:p>
        </p:txBody>
      </p:sp>
      <p:sp>
        <p:nvSpPr>
          <p:cNvPr id="20485" name="Textfeld 6">
            <a:extLst>
              <a:ext uri="{FF2B5EF4-FFF2-40B4-BE49-F238E27FC236}">
                <a16:creationId xmlns:a16="http://schemas.microsoft.com/office/drawing/2014/main" id="{C65BEB81-C34E-44D8-B088-32FBDA568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989138"/>
            <a:ext cx="3276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 Treibende Kraft hinter der </a:t>
            </a:r>
            <a:br>
              <a:rPr lang="de-DE" altLang="de-DE"/>
            </a:br>
            <a:r>
              <a:rPr lang="de-DE" altLang="de-DE"/>
              <a:t>   Wasseraufnahme in die Zelle.</a:t>
            </a:r>
          </a:p>
        </p:txBody>
      </p:sp>
      <p:grpSp>
        <p:nvGrpSpPr>
          <p:cNvPr id="9" name="Gruppieren 10">
            <a:extLst>
              <a:ext uri="{FF2B5EF4-FFF2-40B4-BE49-F238E27FC236}">
                <a16:creationId xmlns:a16="http://schemas.microsoft.com/office/drawing/2014/main" id="{55EBE087-1DBE-4FBD-BC3D-0F8CE59C10B9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711451"/>
            <a:ext cx="3276600" cy="1724025"/>
            <a:chOff x="5868144" y="2710661"/>
            <a:chExt cx="3275856" cy="1724710"/>
          </a:xfrm>
        </p:grpSpPr>
        <p:sp>
          <p:nvSpPr>
            <p:cNvPr id="20487" name="Textfeld 7">
              <a:extLst>
                <a:ext uri="{FF2B5EF4-FFF2-40B4-BE49-F238E27FC236}">
                  <a16:creationId xmlns:a16="http://schemas.microsoft.com/office/drawing/2014/main" id="{5120C866-42EE-4300-9C82-49C970DD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2710661"/>
              <a:ext cx="32758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de-DE" altLang="de-DE"/>
                <a:t> Das Chem. Potential des </a:t>
              </a:r>
              <a:br>
                <a:rPr lang="de-DE" altLang="de-DE"/>
              </a:br>
              <a:r>
                <a:rPr lang="de-DE" altLang="de-DE"/>
                <a:t>  Wassers wird durch darin </a:t>
              </a:r>
              <a:br>
                <a:rPr lang="de-DE" altLang="de-DE"/>
              </a:br>
              <a:r>
                <a:rPr lang="de-DE" altLang="de-DE"/>
                <a:t>  gelöste Stoffe abgesenkt.</a:t>
              </a:r>
            </a:p>
          </p:txBody>
        </p:sp>
        <p:sp>
          <p:nvSpPr>
            <p:cNvPr id="20488" name="Textfeld 9">
              <a:extLst>
                <a:ext uri="{FF2B5EF4-FFF2-40B4-BE49-F238E27FC236}">
                  <a16:creationId xmlns:a16="http://schemas.microsoft.com/office/drawing/2014/main" id="{E36EADC2-0EAC-4379-B759-9C58C3428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3789040"/>
              <a:ext cx="32758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de-DE" altLang="de-DE"/>
                <a:t> Das Osmotische Potential hat</a:t>
              </a:r>
              <a:br>
                <a:rPr lang="de-DE" altLang="de-DE"/>
              </a:br>
              <a:r>
                <a:rPr lang="de-DE" altLang="de-DE"/>
                <a:t>  immer </a:t>
              </a:r>
              <a:r>
                <a:rPr lang="de-DE" altLang="de-DE" u="sng"/>
                <a:t>negative Werte</a:t>
              </a:r>
              <a:r>
                <a:rPr lang="de-DE" altLang="de-DE"/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Perzeption des Wassermangels</a:t>
            </a:r>
            <a:br>
              <a:rPr lang="de-DE" sz="3600" dirty="0"/>
            </a:br>
            <a:r>
              <a:rPr lang="de-DE" sz="3600" dirty="0"/>
              <a:t>durch die Pflanze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Volumenverminderung des Protoplasten</a:t>
            </a:r>
          </a:p>
          <a:p>
            <a:r>
              <a:rPr lang="de-DE" dirty="0"/>
              <a:t>Konzentrierung der zellulären Lösungen</a:t>
            </a:r>
          </a:p>
          <a:p>
            <a:r>
              <a:rPr lang="de-DE" dirty="0"/>
              <a:t>Verminderung oder Verlust des Turgors</a:t>
            </a:r>
          </a:p>
          <a:p>
            <a:r>
              <a:rPr lang="de-DE" dirty="0"/>
              <a:t>Veränderung der </a:t>
            </a:r>
            <a:r>
              <a:rPr lang="de-DE" dirty="0" err="1"/>
              <a:t>transmembranen</a:t>
            </a:r>
            <a:r>
              <a:rPr lang="de-DE" dirty="0"/>
              <a:t> Wasserpotentialgradienten (</a:t>
            </a:r>
            <a:r>
              <a:rPr lang="de-DE" b="1" dirty="0"/>
              <a:t>Signal!</a:t>
            </a:r>
            <a:r>
              <a:rPr lang="de-DE" dirty="0"/>
              <a:t>)</a:t>
            </a:r>
          </a:p>
          <a:p>
            <a:r>
              <a:rPr lang="de-DE" dirty="0"/>
              <a:t>Membranstörungen und Proteindenaturierung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00456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6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60"/>
    </mc:Choice>
    <mc:Fallback xmlns="">
      <p:transition xmlns:p14="http://schemas.microsoft.com/office/powerpoint/2010/main" spd="slow" advTm="3336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 err="1"/>
              <a:t>Abszisinsäure</a:t>
            </a:r>
            <a:r>
              <a:rPr lang="de-DE" sz="3600" dirty="0"/>
              <a:t> (ABA) als zentrales Trockenstresssignal</a:t>
            </a:r>
          </a:p>
        </p:txBody>
      </p:sp>
      <p:pic>
        <p:nvPicPr>
          <p:cNvPr id="1028" name="Picture 4" descr="Struktur von (+)-Abscisinsäu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0807" y="1608658"/>
            <a:ext cx="4773161" cy="225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207569" y="4293096"/>
            <a:ext cx="69657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Phytohormon (monozyklisches </a:t>
            </a:r>
            <a:r>
              <a:rPr lang="de-DE" b="1" dirty="0" err="1"/>
              <a:t>Sesquiterpen</a:t>
            </a:r>
            <a:r>
              <a:rPr lang="de-DE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Farblose Kristalle, die in Wasser gut löslich sind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Biosynthese v.a. in den Blättern über den </a:t>
            </a:r>
            <a:r>
              <a:rPr lang="de-DE" b="1" dirty="0" err="1"/>
              <a:t>Xanthophyllzyklus</a:t>
            </a:r>
            <a:endParaRPr lang="de-DE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Wachstumsinhibitor; </a:t>
            </a:r>
            <a:r>
              <a:rPr lang="de-DE" b="1" dirty="0" err="1"/>
              <a:t>Stomataregulation</a:t>
            </a:r>
            <a:endParaRPr lang="de-DE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fördert das Wurzelwachstum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00456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429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5"/>
    </mc:Choice>
    <mc:Fallback xmlns="">
      <p:transition xmlns:p14="http://schemas.microsoft.com/office/powerpoint/2010/main" spd="slow" advTm="39615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993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ABA-Anstieg bei Trockenstress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326" y="980728"/>
            <a:ext cx="7751763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711625" y="5951022"/>
            <a:ext cx="673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Bei Gewebeaustrocknung wird innerhalb von Minuten ABA gebildet, </a:t>
            </a:r>
          </a:p>
          <a:p>
            <a:pPr algn="ctr"/>
            <a:r>
              <a:rPr lang="de-DE" b="1" dirty="0">
                <a:solidFill>
                  <a:srgbClr val="FF0000"/>
                </a:solidFill>
              </a:rPr>
              <a:t>aber danach auch rasch wieder abgebaut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72464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258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4"/>
    </mc:Choice>
    <mc:Fallback xmlns="">
      <p:transition xmlns:p14="http://schemas.microsoft.com/office/powerpoint/2010/main" spd="slow" advTm="14924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993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ABA-Anstieg bei Zellentwässerung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3217" y="908721"/>
            <a:ext cx="4745566" cy="504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276216" y="6479758"/>
            <a:ext cx="1212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Aus: Larcher 2001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416997" y="6021289"/>
            <a:ext cx="546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Zellentwässerung führt zur ABA-Produktion, die zu</a:t>
            </a:r>
          </a:p>
          <a:p>
            <a:pPr algn="ctr"/>
            <a:r>
              <a:rPr lang="de-DE" b="1" dirty="0" err="1">
                <a:solidFill>
                  <a:srgbClr val="FF0000"/>
                </a:solidFill>
              </a:rPr>
              <a:t>Stomaschluss</a:t>
            </a:r>
            <a:r>
              <a:rPr lang="de-DE" b="1" dirty="0">
                <a:solidFill>
                  <a:srgbClr val="FF0000"/>
                </a:solidFill>
              </a:rPr>
              <a:t> und Hemmung des Blattwachstums führt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200456" y="623731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889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3"/>
    </mc:Choice>
    <mc:Fallback xmlns="">
      <p:transition xmlns:p14="http://schemas.microsoft.com/office/powerpoint/2010/main" spd="slow" advTm="23303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-9939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Typisierung der pflanzlichen Trockenstressantwort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1600201"/>
            <a:ext cx="9036496" cy="4525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de-DE" sz="2000" b="1" dirty="0" err="1">
                <a:solidFill>
                  <a:srgbClr val="0000FF"/>
                </a:solidFill>
              </a:rPr>
              <a:t>Homoiohydr</a:t>
            </a:r>
            <a:r>
              <a:rPr lang="de-DE" sz="2000" dirty="0"/>
              <a:t> (gleichfeucht) </a:t>
            </a:r>
            <a:r>
              <a:rPr lang="mr-IN" sz="2000" dirty="0"/>
              <a:t>–</a:t>
            </a:r>
            <a:r>
              <a:rPr lang="de-DE" sz="2000" dirty="0"/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poikilohydr</a:t>
            </a:r>
            <a:r>
              <a:rPr lang="de-DE" sz="2000" dirty="0"/>
              <a:t> (wechselfeucht)</a:t>
            </a:r>
          </a:p>
          <a:p>
            <a:pPr marL="0" indent="0">
              <a:buNone/>
            </a:pPr>
            <a:r>
              <a:rPr lang="de-DE" sz="2000" dirty="0"/>
              <a:t>       Höhere Pflanzen mit Zentralvakuole: nicht austrocknungsfähig</a:t>
            </a:r>
          </a:p>
          <a:p>
            <a:pPr marL="0" indent="0">
              <a:buNone/>
            </a:pPr>
            <a:r>
              <a:rPr lang="de-DE" sz="2000" dirty="0"/>
              <a:t>       vs. niedere Pflanzen ohne Zentralvakuole: austrocknungsfähig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Unter den </a:t>
            </a:r>
            <a:r>
              <a:rPr lang="de-DE" sz="2000" dirty="0" err="1"/>
              <a:t>Homoiohydren</a:t>
            </a:r>
            <a:r>
              <a:rPr lang="de-DE" sz="2000" dirty="0"/>
              <a:t> Pflanzen:</a:t>
            </a:r>
          </a:p>
          <a:p>
            <a:pPr marL="457200" indent="-457200">
              <a:buAutoNum type="arabicPeriod" startAt="2"/>
            </a:pPr>
            <a:r>
              <a:rPr lang="de-DE" sz="2000" b="1" dirty="0">
                <a:solidFill>
                  <a:srgbClr val="FF0000"/>
                </a:solidFill>
              </a:rPr>
              <a:t>Hydrolabil </a:t>
            </a:r>
            <a:r>
              <a:rPr lang="de-DE" sz="2000" dirty="0"/>
              <a:t>(</a:t>
            </a:r>
            <a:r>
              <a:rPr lang="de-DE" sz="2000" dirty="0" err="1"/>
              <a:t>euryhydr</a:t>
            </a:r>
            <a:r>
              <a:rPr lang="de-DE" sz="2000" dirty="0"/>
              <a:t>) </a:t>
            </a:r>
            <a:r>
              <a:rPr lang="mr-IN" sz="2000" dirty="0"/>
              <a:t>–</a:t>
            </a:r>
            <a:r>
              <a:rPr lang="de-DE" sz="2000" dirty="0"/>
              <a:t> </a:t>
            </a:r>
            <a:r>
              <a:rPr lang="de-DE" sz="2000" b="1" dirty="0">
                <a:solidFill>
                  <a:srgbClr val="0000FF"/>
                </a:solidFill>
              </a:rPr>
              <a:t>hydrostabil</a:t>
            </a:r>
            <a:r>
              <a:rPr lang="de-DE" sz="2000" dirty="0"/>
              <a:t> (</a:t>
            </a:r>
            <a:r>
              <a:rPr lang="de-DE" sz="2000" dirty="0" err="1"/>
              <a:t>stenohydr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r>
              <a:rPr lang="de-DE" sz="2000" dirty="0"/>
              <a:t>       Große vs. kleine tägliche/saisonale  Zellwassergehalts-Schwankung</a:t>
            </a:r>
          </a:p>
          <a:p>
            <a:pPr marL="0" indent="0">
              <a:buNone/>
            </a:pPr>
            <a:endParaRPr lang="de-DE" sz="2000" dirty="0"/>
          </a:p>
          <a:p>
            <a:pPr marL="457200" indent="-457200">
              <a:buAutoNum type="arabicPeriod" startAt="3"/>
            </a:pPr>
            <a:r>
              <a:rPr lang="de-DE" sz="2000" b="1" dirty="0" err="1">
                <a:solidFill>
                  <a:srgbClr val="FF0000"/>
                </a:solidFill>
              </a:rPr>
              <a:t>Anisohydrisch</a:t>
            </a:r>
            <a:r>
              <a:rPr lang="de-DE" sz="2000" dirty="0"/>
              <a:t> </a:t>
            </a:r>
            <a:r>
              <a:rPr lang="mr-IN" sz="2000" dirty="0"/>
              <a:t>–</a:t>
            </a:r>
            <a:r>
              <a:rPr lang="de-DE" sz="2000" dirty="0"/>
              <a:t> </a:t>
            </a:r>
            <a:r>
              <a:rPr lang="de-DE" sz="2000" b="1" dirty="0" err="1">
                <a:solidFill>
                  <a:srgbClr val="0000FF"/>
                </a:solidFill>
              </a:rPr>
              <a:t>isohydrisch</a:t>
            </a:r>
            <a:endParaRPr lang="de-DE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de-DE" sz="2000" dirty="0"/>
              <a:t>        Große vs. kleine tägliche/saisonale Wasserpotentialabsenkung</a:t>
            </a:r>
          </a:p>
          <a:p>
            <a:pPr marL="0" indent="0">
              <a:buNone/>
            </a:pPr>
            <a:r>
              <a:rPr lang="de-DE" sz="2000" dirty="0"/>
              <a:t>       </a:t>
            </a:r>
          </a:p>
          <a:p>
            <a:pPr marL="0" indent="0">
              <a:buNone/>
            </a:pPr>
            <a:r>
              <a:rPr lang="de-DE" sz="2000" dirty="0"/>
              <a:t>Hydrolabil </a:t>
            </a:r>
            <a:r>
              <a:rPr lang="mr-IN" sz="2000" dirty="0"/>
              <a:t>–</a:t>
            </a:r>
            <a:r>
              <a:rPr lang="de-DE" sz="2000" dirty="0"/>
              <a:t> </a:t>
            </a:r>
            <a:r>
              <a:rPr lang="de-DE" sz="2000" dirty="0" err="1"/>
              <a:t>anisohydrisch</a:t>
            </a:r>
            <a:r>
              <a:rPr lang="de-DE" sz="2000" dirty="0"/>
              <a:t> ist verbunden mit </a:t>
            </a:r>
            <a:r>
              <a:rPr lang="de-DE" sz="2000" b="1" dirty="0">
                <a:solidFill>
                  <a:schemeClr val="accent6">
                    <a:lumMod val="75000"/>
                  </a:schemeClr>
                </a:solidFill>
              </a:rPr>
              <a:t>geringer </a:t>
            </a:r>
            <a:r>
              <a:rPr lang="de-DE" sz="2000" b="1" dirty="0" err="1">
                <a:solidFill>
                  <a:schemeClr val="accent6">
                    <a:lumMod val="75000"/>
                  </a:schemeClr>
                </a:solidFill>
              </a:rPr>
              <a:t>Stomaregulation</a:t>
            </a:r>
            <a:r>
              <a:rPr lang="de-DE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000" dirty="0"/>
              <a:t>(unsensibel)</a:t>
            </a:r>
          </a:p>
          <a:p>
            <a:pPr marL="0" indent="0">
              <a:buNone/>
            </a:pPr>
            <a:r>
              <a:rPr lang="de-DE" sz="2000" dirty="0"/>
              <a:t>Hydrostabil </a:t>
            </a:r>
            <a:r>
              <a:rPr lang="mr-IN" sz="2000" dirty="0"/>
              <a:t>–</a:t>
            </a:r>
            <a:r>
              <a:rPr lang="de-DE" sz="2000" dirty="0"/>
              <a:t> </a:t>
            </a:r>
            <a:r>
              <a:rPr lang="de-DE" sz="2000" dirty="0" err="1"/>
              <a:t>isohydrisch</a:t>
            </a:r>
            <a:r>
              <a:rPr lang="de-DE" sz="2000" dirty="0"/>
              <a:t> ist verbunden mit </a:t>
            </a:r>
            <a:r>
              <a:rPr lang="de-DE" sz="2000" b="1" dirty="0">
                <a:solidFill>
                  <a:schemeClr val="accent6">
                    <a:lumMod val="75000"/>
                  </a:schemeClr>
                </a:solidFill>
              </a:rPr>
              <a:t>intensiver (sensibler) </a:t>
            </a:r>
            <a:r>
              <a:rPr lang="de-DE" sz="2000" b="1" dirty="0" err="1">
                <a:solidFill>
                  <a:schemeClr val="accent6">
                    <a:lumMod val="75000"/>
                  </a:schemeClr>
                </a:solidFill>
              </a:rPr>
              <a:t>Stomaregulation</a:t>
            </a:r>
            <a:endParaRPr lang="de-DE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200456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4752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54"/>
    </mc:Choice>
    <mc:Fallback xmlns="">
      <p:transition xmlns:p14="http://schemas.microsoft.com/office/powerpoint/2010/main" spd="slow" advTm="96754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chenlifen20002\201102\Image14.jpg">
            <a:extLst>
              <a:ext uri="{FF2B5EF4-FFF2-40B4-BE49-F238E27FC236}">
                <a16:creationId xmlns:a16="http://schemas.microsoft.com/office/drawing/2014/main" id="{AE2A91D3-23CA-4381-988E-6C19635C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-12000"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5913" y="908050"/>
            <a:ext cx="63246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feld 2">
            <a:extLst>
              <a:ext uri="{FF2B5EF4-FFF2-40B4-BE49-F238E27FC236}">
                <a16:creationId xmlns:a16="http://schemas.microsoft.com/office/drawing/2014/main" id="{AF8149DB-A88B-412D-93A0-8DD44874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714" y="333375"/>
            <a:ext cx="5311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Isohydrischer und anisohydrischer Wasserhaushaltstyp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7B3E72-0B3F-4E86-85AF-F0681FF19F4F}"/>
              </a:ext>
            </a:extLst>
          </p:cNvPr>
          <p:cNvSpPr txBox="1"/>
          <p:nvPr/>
        </p:nvSpPr>
        <p:spPr>
          <a:xfrm>
            <a:off x="2711625" y="5517232"/>
            <a:ext cx="6811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Große tägliche Blattwassergehaltsschwankungen sind verbunden mit</a:t>
            </a:r>
          </a:p>
          <a:p>
            <a:r>
              <a:rPr lang="de-DE" b="1" dirty="0">
                <a:solidFill>
                  <a:srgbClr val="FF0000"/>
                </a:solidFill>
              </a:rPr>
              <a:t>größeren Tagesschwankungen des osmotischen Potentials aufgrund</a:t>
            </a:r>
          </a:p>
          <a:p>
            <a:r>
              <a:rPr lang="de-DE" b="1" dirty="0">
                <a:solidFill>
                  <a:srgbClr val="FF0000"/>
                </a:solidFill>
              </a:rPr>
              <a:t>von Konzentrierung der </a:t>
            </a:r>
            <a:r>
              <a:rPr lang="de-DE" b="1" dirty="0" err="1">
                <a:solidFill>
                  <a:srgbClr val="FF0000"/>
                </a:solidFill>
              </a:rPr>
              <a:t>Osmotika</a:t>
            </a:r>
            <a:endParaRPr lang="de-DE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-993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Trockenstressantworten der Pflanze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526" y="1052736"/>
            <a:ext cx="4551363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3143672" y="2060848"/>
            <a:ext cx="3888432" cy="3168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032104" y="2060848"/>
            <a:ext cx="2160240" cy="3168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3287689" y="3356992"/>
            <a:ext cx="461665" cy="12522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Vermeidung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586664" y="3573017"/>
            <a:ext cx="461665" cy="8864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Toleranz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272464" y="64533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59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3"/>
    </mc:Choice>
    <mc:Fallback xmlns="">
      <p:transition xmlns:p14="http://schemas.microsoft.com/office/powerpoint/2010/main" spd="slow" advTm="35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feld 2">
            <a:extLst>
              <a:ext uri="{FF2B5EF4-FFF2-40B4-BE49-F238E27FC236}">
                <a16:creationId xmlns:a16="http://schemas.microsoft.com/office/drawing/2014/main" id="{2A16DAAC-FB85-48BC-B79C-7B466E721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333375"/>
            <a:ext cx="340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/>
              <a:t>Strategien gegen Trockenstreß</a:t>
            </a:r>
          </a:p>
        </p:txBody>
      </p:sp>
      <p:sp>
        <p:nvSpPr>
          <p:cNvPr id="43011" name="Textfeld 3">
            <a:extLst>
              <a:ext uri="{FF2B5EF4-FFF2-40B4-BE49-F238E27FC236}">
                <a16:creationId xmlns:a16="http://schemas.microsoft.com/office/drawing/2014/main" id="{AC675AF6-533D-4B95-B8A5-ABCFE5EAE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050" y="981076"/>
            <a:ext cx="64897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de-DE" altLang="de-DE" sz="1800" dirty="0"/>
              <a:t> </a:t>
            </a:r>
            <a:r>
              <a:rPr lang="de-DE" altLang="de-DE" sz="1800" b="1" u="sng" dirty="0"/>
              <a:t>Austrocknungsverzögerung</a:t>
            </a:r>
            <a:r>
              <a:rPr lang="de-DE" altLang="de-DE" sz="1800" dirty="0"/>
              <a:t>:</a:t>
            </a:r>
            <a:br>
              <a:rPr lang="de-DE" altLang="de-DE" sz="1800" dirty="0"/>
            </a:br>
            <a:r>
              <a:rPr lang="de-DE" altLang="de-DE" sz="1800" dirty="0"/>
              <a:t>  - bessere Wasseraufnahme: Anpassung des Wurzelsystems</a:t>
            </a:r>
            <a:br>
              <a:rPr lang="de-DE" altLang="de-DE" sz="1800" dirty="0"/>
            </a:br>
            <a:r>
              <a:rPr lang="de-DE" altLang="de-DE" sz="1800" dirty="0"/>
              <a:t>  - Blattflächenreduktion</a:t>
            </a:r>
            <a:br>
              <a:rPr lang="de-DE" altLang="de-DE" sz="1800" dirty="0"/>
            </a:br>
            <a:r>
              <a:rPr lang="de-DE" altLang="de-DE" sz="1800" dirty="0"/>
              <a:t>  - Erhöhung des Grenzflächenwiderstandes (z. B. durch Behaarung)</a:t>
            </a:r>
            <a:br>
              <a:rPr lang="de-DE" altLang="de-DE" sz="1800" dirty="0"/>
            </a:br>
            <a:r>
              <a:rPr lang="de-DE" altLang="de-DE" sz="1800" dirty="0"/>
              <a:t>  - eingesenkte Position der Stomata</a:t>
            </a:r>
            <a:br>
              <a:rPr lang="de-DE" altLang="de-DE" sz="1800" dirty="0"/>
            </a:br>
            <a:r>
              <a:rPr lang="de-DE" altLang="de-DE" sz="1800" dirty="0"/>
              <a:t>  - kleinere Stomata, dafür mehr</a:t>
            </a:r>
            <a:br>
              <a:rPr lang="de-DE" altLang="de-DE" sz="1800" dirty="0"/>
            </a:br>
            <a:r>
              <a:rPr lang="de-DE" altLang="de-DE" sz="1800" dirty="0"/>
              <a:t>  - Wasserspeicherung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3FEAED-C7EF-45D1-844D-FA62E5A31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165475"/>
            <a:ext cx="2931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de-DE" altLang="de-DE" sz="1800" dirty="0"/>
              <a:t> </a:t>
            </a:r>
            <a:r>
              <a:rPr lang="de-DE" altLang="de-DE" sz="1800" b="1" u="sng" dirty="0"/>
              <a:t>Austrocknungsvermeidung</a:t>
            </a:r>
            <a:r>
              <a:rPr lang="de-DE" altLang="de-DE" sz="1800" dirty="0"/>
              <a:t>:</a:t>
            </a:r>
            <a:br>
              <a:rPr lang="de-DE" altLang="de-DE" sz="1800" dirty="0"/>
            </a:br>
            <a:r>
              <a:rPr lang="de-DE" altLang="de-DE" sz="1800" dirty="0"/>
              <a:t>  - </a:t>
            </a:r>
            <a:r>
              <a:rPr lang="de-DE" altLang="de-DE" sz="1800" dirty="0" err="1"/>
              <a:t>Pluvio-Therophyten</a:t>
            </a:r>
            <a:br>
              <a:rPr lang="de-DE" altLang="de-DE" sz="1800" dirty="0"/>
            </a:br>
            <a:r>
              <a:rPr lang="de-DE" altLang="de-DE" sz="1800" dirty="0"/>
              <a:t>  - Geophyten</a:t>
            </a:r>
            <a:br>
              <a:rPr lang="de-DE" altLang="de-DE" sz="1800" dirty="0"/>
            </a:br>
            <a:r>
              <a:rPr lang="de-DE" altLang="de-DE" sz="1800" dirty="0"/>
              <a:t>  - trockenkahle Wälder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5D2814-5069-4973-AA61-A61E594B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514" y="4411664"/>
            <a:ext cx="63849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de-DE" altLang="de-DE" sz="1800" dirty="0"/>
              <a:t> </a:t>
            </a:r>
            <a:r>
              <a:rPr lang="de-DE" altLang="de-DE" sz="1800" b="1" u="sng" dirty="0"/>
              <a:t>Austrocknungstoleranz</a:t>
            </a:r>
            <a:r>
              <a:rPr lang="de-DE" altLang="de-DE" sz="1800" dirty="0"/>
              <a:t>:</a:t>
            </a:r>
            <a:br>
              <a:rPr lang="de-DE" altLang="de-DE" sz="1800" dirty="0"/>
            </a:br>
            <a:r>
              <a:rPr lang="de-DE" altLang="de-DE" sz="1800" dirty="0"/>
              <a:t>  - poikilohydrische Lebensweise</a:t>
            </a:r>
            <a:br>
              <a:rPr lang="de-DE" altLang="de-DE" sz="1800" dirty="0"/>
            </a:br>
            <a:r>
              <a:rPr lang="de-DE" altLang="de-DE" sz="1800" dirty="0"/>
              <a:t>  - protoplasmatische Austrocknungstoleranz</a:t>
            </a:r>
            <a:br>
              <a:rPr lang="de-DE" altLang="de-DE" sz="1800" dirty="0"/>
            </a:br>
            <a:r>
              <a:rPr lang="de-DE" altLang="de-DE" sz="1800" dirty="0"/>
              <a:t>  - keine Zentralvakuole</a:t>
            </a:r>
            <a:br>
              <a:rPr lang="de-DE" altLang="de-DE" sz="1800" dirty="0"/>
            </a:br>
            <a:r>
              <a:rPr lang="de-DE" altLang="de-DE" sz="1800" dirty="0"/>
              <a:t>  - Flechten, z. T. Moose, sekundär einige Farn- und Blütenpflanzen</a:t>
            </a:r>
            <a:br>
              <a:rPr lang="de-DE" altLang="de-DE" sz="1800" dirty="0"/>
            </a:br>
            <a:r>
              <a:rPr lang="de-DE" altLang="de-DE" sz="1800" dirty="0"/>
              <a:t>     (</a:t>
            </a:r>
            <a:r>
              <a:rPr lang="de-DE" altLang="de-DE" sz="1800" dirty="0" err="1"/>
              <a:t>resurrection</a:t>
            </a:r>
            <a:r>
              <a:rPr lang="de-DE" altLang="de-DE" sz="1800" dirty="0"/>
              <a:t> plants)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EC6AD0BB-B529-4582-8C46-18D5130C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0050" y="1417638"/>
            <a:ext cx="37719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feld 3">
            <a:extLst>
              <a:ext uri="{FF2B5EF4-FFF2-40B4-BE49-F238E27FC236}">
                <a16:creationId xmlns:a16="http://schemas.microsoft.com/office/drawing/2014/main" id="{C27547B0-46AC-40B6-885D-CE4FB3875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9" y="260350"/>
            <a:ext cx="2403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/>
              <a:t>Osmotic adjustment</a:t>
            </a:r>
          </a:p>
        </p:txBody>
      </p:sp>
      <p:sp>
        <p:nvSpPr>
          <p:cNvPr id="36868" name="Textfeld 4">
            <a:extLst>
              <a:ext uri="{FF2B5EF4-FFF2-40B4-BE49-F238E27FC236}">
                <a16:creationId xmlns:a16="http://schemas.microsoft.com/office/drawing/2014/main" id="{65309A00-0EB6-4211-AE3B-D1690DC2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755650"/>
            <a:ext cx="867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Mobilisierung osmotisch wirksamer Substanzen zur Absenkung des osmotischen Potentials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AB682187-8FDF-496F-937C-ABC6095D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0" y="693739"/>
            <a:ext cx="844073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feld 2">
            <a:extLst>
              <a:ext uri="{FF2B5EF4-FFF2-40B4-BE49-F238E27FC236}">
                <a16:creationId xmlns:a16="http://schemas.microsoft.com/office/drawing/2014/main" id="{8C0B2B66-C011-4BEE-BF37-56D522DA6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339" y="333375"/>
            <a:ext cx="3162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/>
              <a:t>Maximale Wurzeltiefen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350EBC28-C9E9-4816-88A8-A5D2B3C3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2314" y="1125538"/>
            <a:ext cx="4238625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uppieren 2">
            <a:extLst>
              <a:ext uri="{FF2B5EF4-FFF2-40B4-BE49-F238E27FC236}">
                <a16:creationId xmlns:a16="http://schemas.microsoft.com/office/drawing/2014/main" id="{E28B3F5F-BCDD-458F-822D-0E0B8C12908E}"/>
              </a:ext>
            </a:extLst>
          </p:cNvPr>
          <p:cNvGrpSpPr>
            <a:grpSpLocks/>
          </p:cNvGrpSpPr>
          <p:nvPr/>
        </p:nvGrpSpPr>
        <p:grpSpPr bwMode="auto">
          <a:xfrm>
            <a:off x="5360989" y="188914"/>
            <a:ext cx="1743075" cy="719137"/>
            <a:chOff x="3635896" y="332656"/>
            <a:chExt cx="1742785" cy="720080"/>
          </a:xfrm>
        </p:grpSpPr>
        <p:sp>
          <p:nvSpPr>
            <p:cNvPr id="21510" name="Rechteck 3">
              <a:extLst>
                <a:ext uri="{FF2B5EF4-FFF2-40B4-BE49-F238E27FC236}">
                  <a16:creationId xmlns:a16="http://schemas.microsoft.com/office/drawing/2014/main" id="{04060D93-336F-4767-8C7A-8DDA06D7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896" y="404664"/>
              <a:ext cx="17427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l-GR" altLang="de-DE" sz="2400"/>
                <a:t>Ψ</a:t>
              </a:r>
              <a:r>
                <a:rPr lang="de-DE" altLang="de-DE" sz="2400"/>
                <a:t> = </a:t>
              </a:r>
              <a:r>
                <a:rPr lang="el-GR" altLang="de-DE" sz="2400"/>
                <a:t>Ψ</a:t>
              </a:r>
              <a:r>
                <a:rPr lang="de-DE" altLang="de-DE" sz="2400"/>
                <a:t>p + </a:t>
              </a:r>
              <a:r>
                <a:rPr lang="el-GR" altLang="de-DE" sz="2400"/>
                <a:t>Ψ</a:t>
              </a:r>
              <a:r>
                <a:rPr lang="de-DE" altLang="de-DE" sz="2400"/>
                <a:t>s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6543C2B0-3D11-41A2-9D2C-8C44FD4E86B5}"/>
                </a:ext>
              </a:extLst>
            </p:cNvPr>
            <p:cNvSpPr/>
            <p:nvPr/>
          </p:nvSpPr>
          <p:spPr>
            <a:xfrm>
              <a:off x="4067624" y="332656"/>
              <a:ext cx="720605" cy="720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21508" name="Textfeld 6">
            <a:extLst>
              <a:ext uri="{FF2B5EF4-FFF2-40B4-BE49-F238E27FC236}">
                <a16:creationId xmlns:a16="http://schemas.microsoft.com/office/drawing/2014/main" id="{512B79CC-5E91-42D2-90CF-CEFE80895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1712914"/>
            <a:ext cx="4635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sz="2000"/>
              <a:t> </a:t>
            </a:r>
            <a:r>
              <a:rPr lang="el-GR" altLang="de-DE" sz="2000"/>
              <a:t>Ψ</a:t>
            </a:r>
            <a:r>
              <a:rPr lang="de-DE" altLang="de-DE" sz="2000"/>
              <a:t>p ist der hydrostatische Druck des </a:t>
            </a:r>
            <a:br>
              <a:rPr lang="de-DE" altLang="de-DE" sz="2000"/>
            </a:br>
            <a:r>
              <a:rPr lang="de-DE" altLang="de-DE" sz="2000"/>
              <a:t>   Wasserkörpers auf die Zellwand (</a:t>
            </a:r>
            <a:r>
              <a:rPr lang="de-DE" altLang="de-DE" sz="2000" u="sng"/>
              <a:t>Turgor</a:t>
            </a:r>
            <a:r>
              <a:rPr lang="de-DE" altLang="de-DE" sz="2000"/>
              <a:t>)</a:t>
            </a:r>
          </a:p>
        </p:txBody>
      </p:sp>
      <p:sp>
        <p:nvSpPr>
          <p:cNvPr id="21509" name="Textfeld 7">
            <a:extLst>
              <a:ext uri="{FF2B5EF4-FFF2-40B4-BE49-F238E27FC236}">
                <a16:creationId xmlns:a16="http://schemas.microsoft.com/office/drawing/2014/main" id="{0453F69C-46D3-4BC3-9735-CC80C93A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2701926"/>
            <a:ext cx="46355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sz="2000"/>
              <a:t> </a:t>
            </a:r>
            <a:r>
              <a:rPr lang="el-GR" altLang="de-DE" sz="2000"/>
              <a:t>Ψ</a:t>
            </a:r>
            <a:r>
              <a:rPr lang="de-DE" altLang="de-DE" sz="2000"/>
              <a:t>p hat den gleichen Betrag wie der </a:t>
            </a:r>
            <a:br>
              <a:rPr lang="de-DE" altLang="de-DE" sz="2000"/>
            </a:br>
            <a:r>
              <a:rPr lang="de-DE" altLang="de-DE" sz="2000"/>
              <a:t>   entgegengesetzt wirkende Druck der</a:t>
            </a:r>
            <a:br>
              <a:rPr lang="de-DE" altLang="de-DE" sz="2000"/>
            </a:br>
            <a:r>
              <a:rPr lang="de-DE" altLang="de-DE" sz="2000"/>
              <a:t>   Zellwand (</a:t>
            </a:r>
            <a:r>
              <a:rPr lang="de-DE" altLang="de-DE" sz="2000" u="sng"/>
              <a:t>Turgor</a:t>
            </a:r>
            <a:r>
              <a:rPr lang="de-DE" altLang="de-DE" sz="2000"/>
              <a:t>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1.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2242</Words>
  <Application>Microsoft Macintosh PowerPoint</Application>
  <PresentationFormat>Widescreen</PresentationFormat>
  <Paragraphs>407</Paragraphs>
  <Slides>89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Symbol</vt:lpstr>
      <vt:lpstr>Office</vt:lpstr>
      <vt:lpstr>Formel</vt:lpstr>
      <vt:lpstr>Plant water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Gefäßgröße bestimmt hydraulische Leitfähigkeit (Kp)</vt:lpstr>
      <vt:lpstr>Wassertransport in das Blatt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Vulnerabilitätskurve</vt:lpstr>
      <vt:lpstr>P50-Kennwerte im phylogenetischen Vergleich</vt:lpstr>
      <vt:lpstr>PowerPoint Presentation</vt:lpstr>
      <vt:lpstr>PowerPoint Presentation</vt:lpstr>
      <vt:lpstr>Stomatäre Regulation der Transpiration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Blatt- und Wurzelwasserpotentialabsenkung bei Bodenaustrocknung</vt:lpstr>
      <vt:lpstr>Entwässerung der Zelle</vt:lpstr>
      <vt:lpstr>Folgen der Zellentwässerung: Zellschrumpfung</vt:lpstr>
      <vt:lpstr>Folgen der Zellentwässerung: Dehydratisierung der Biomembranen</vt:lpstr>
      <vt:lpstr>Dürreempfindlichkeit verschiedener physiologischer Prozesse</vt:lpstr>
      <vt:lpstr>Perzeption des Wassermangels durch die Pflanze</vt:lpstr>
      <vt:lpstr>Abszisinsäure (ABA) als zentrales Trockenstresssignal</vt:lpstr>
      <vt:lpstr>ABA-Anstieg bei Trockenstress</vt:lpstr>
      <vt:lpstr>ABA-Anstieg bei Zellentwässerung</vt:lpstr>
      <vt:lpstr>Typisierung der pflanzlichen Trockenstressantwort</vt:lpstr>
      <vt:lpstr>PowerPoint Presentation</vt:lpstr>
      <vt:lpstr>Trockenstressantworten der Pflanze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Leuschner, Christoph</dc:creator>
  <cp:lastModifiedBy>Sharath Paligi</cp:lastModifiedBy>
  <cp:revision>16</cp:revision>
  <dcterms:created xsi:type="dcterms:W3CDTF">2024-06-05T17:42:51Z</dcterms:created>
  <dcterms:modified xsi:type="dcterms:W3CDTF">2024-06-18T16:59:57Z</dcterms:modified>
</cp:coreProperties>
</file>